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3.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4.xml" ContentType="application/vnd.openxmlformats-officedocument.themeOverride+xml"/>
  <Override PartName="/ppt/notesSlides/notesSlide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57" r:id="rId5"/>
    <p:sldId id="277" r:id="rId6"/>
    <p:sldId id="287" r:id="rId7"/>
    <p:sldId id="278" r:id="rId8"/>
    <p:sldId id="288" r:id="rId9"/>
    <p:sldId id="279" r:id="rId10"/>
    <p:sldId id="291" r:id="rId11"/>
    <p:sldId id="281" r:id="rId12"/>
    <p:sldId id="282" r:id="rId13"/>
    <p:sldId id="289" r:id="rId14"/>
    <p:sldId id="283" r:id="rId15"/>
    <p:sldId id="290" r:id="rId16"/>
    <p:sldId id="284" r:id="rId17"/>
    <p:sldId id="285" r:id="rId18"/>
    <p:sldId id="286" r:id="rId19"/>
    <p:sldId id="292" r:id="rId20"/>
    <p:sldId id="293" r:id="rId21"/>
    <p:sldId id="298" r:id="rId22"/>
    <p:sldId id="272" r:id="rId23"/>
    <p:sldId id="295" r:id="rId24"/>
    <p:sldId id="299" r:id="rId25"/>
    <p:sldId id="296" r:id="rId26"/>
    <p:sldId id="300" r:id="rId27"/>
    <p:sldId id="297" r:id="rId28"/>
    <p:sldId id="301" r:id="rId29"/>
    <p:sldId id="294" r:id="rId30"/>
    <p:sldId id="302" r:id="rId31"/>
    <p:sldId id="2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065" autoAdjust="0"/>
  </p:normalViewPr>
  <p:slideViewPr>
    <p:cSldViewPr snapToGrid="0" showGuides="1">
      <p:cViewPr varScale="1">
        <p:scale>
          <a:sx n="85" d="100"/>
          <a:sy n="85" d="100"/>
        </p:scale>
        <p:origin x="974" y="77"/>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D:\Internshala\SQL_Data-Resource\IPL%20Dataset%20(1)\Question1.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7.xlsx"/></Relationships>
</file>

<file path=ppt/charts/_rels/chart11.xml.rels><?xml version="1.0" encoding="UTF-8" standalone="yes"?>
<Relationships xmlns="http://schemas.openxmlformats.org/package/2006/relationships"><Relationship Id="rId3" Type="http://schemas.openxmlformats.org/officeDocument/2006/relationships/oleObject" Target="file:///D:\Internshala\SQL_Data-Resource\IPL%20Dataset%20(1)\5.csv"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Internshala\SQL_Data-Resource\IPL%20Dataset%20(1)\6.csv"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Internshala\SQL_Data-Resource\IPL%20Dataset%20(1)\7.csv"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Internshala\SQL_Data-Resource\IPL%20Dataset%20(1)\10.csv"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Internshala\SQL_Data-Resource\IPL%20Dataset%20(1)\Question2.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800" dirty="0">
                <a:solidFill>
                  <a:schemeClr val="accent4"/>
                </a:solidFill>
                <a:latin typeface="Bell MT" panose="02020503060305020303" pitchFamily="18" charset="0"/>
              </a:rPr>
              <a:t>Players</a:t>
            </a:r>
            <a:r>
              <a:rPr lang="en-US" sz="2800" baseline="0" dirty="0">
                <a:solidFill>
                  <a:schemeClr val="accent4"/>
                </a:solidFill>
                <a:latin typeface="Bell MT" panose="02020503060305020303" pitchFamily="18" charset="0"/>
              </a:rPr>
              <a:t> vs Strike Rate</a:t>
            </a:r>
            <a:endParaRPr lang="en-US" sz="2800" dirty="0">
              <a:solidFill>
                <a:schemeClr val="accent4"/>
              </a:solidFill>
              <a:latin typeface="Bell MT" panose="02020503060305020303" pitchFamily="18" charset="0"/>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2"/>
          <c:tx>
            <c:strRef>
              <c:f>Question1!$D$1</c:f>
              <c:strCache>
                <c:ptCount val="1"/>
                <c:pt idx="0">
                  <c:v>Strike_Rate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Question1!$A$2:$A$11</c:f>
              <c:strCache>
                <c:ptCount val="10"/>
                <c:pt idx="0">
                  <c:v>AD Russell</c:v>
                </c:pt>
                <c:pt idx="1">
                  <c:v>SP Narine</c:v>
                </c:pt>
                <c:pt idx="2">
                  <c:v>HH Pandya</c:v>
                </c:pt>
                <c:pt idx="3">
                  <c:v>V Sehwag</c:v>
                </c:pt>
                <c:pt idx="4">
                  <c:v>GJ Maxwell</c:v>
                </c:pt>
                <c:pt idx="5">
                  <c:v>RR Pant</c:v>
                </c:pt>
                <c:pt idx="6">
                  <c:v>AB de Villiers</c:v>
                </c:pt>
                <c:pt idx="7">
                  <c:v>CH Gayle</c:v>
                </c:pt>
                <c:pt idx="8">
                  <c:v>KA Pollard</c:v>
                </c:pt>
                <c:pt idx="9">
                  <c:v>JC Buttler</c:v>
                </c:pt>
              </c:strCache>
            </c:strRef>
          </c:cat>
          <c:val>
            <c:numRef>
              <c:f>Question1!$D$2:$D$11</c:f>
              <c:numCache>
                <c:formatCode>General</c:formatCode>
                <c:ptCount val="10"/>
                <c:pt idx="0">
                  <c:v>182.33</c:v>
                </c:pt>
                <c:pt idx="1">
                  <c:v>164.27</c:v>
                </c:pt>
                <c:pt idx="2">
                  <c:v>159.27000000000001</c:v>
                </c:pt>
                <c:pt idx="3">
                  <c:v>155.44</c:v>
                </c:pt>
                <c:pt idx="4">
                  <c:v>154.68</c:v>
                </c:pt>
                <c:pt idx="5">
                  <c:v>151.97</c:v>
                </c:pt>
                <c:pt idx="6">
                  <c:v>151.91</c:v>
                </c:pt>
                <c:pt idx="7">
                  <c:v>150.11000000000001</c:v>
                </c:pt>
                <c:pt idx="8">
                  <c:v>149.88</c:v>
                </c:pt>
                <c:pt idx="9">
                  <c:v>149.56</c:v>
                </c:pt>
              </c:numCache>
            </c:numRef>
          </c:val>
          <c:extLst>
            <c:ext xmlns:c16="http://schemas.microsoft.com/office/drawing/2014/chart" uri="{C3380CC4-5D6E-409C-BE32-E72D297353CC}">
              <c16:uniqueId val="{00000000-BFC2-4EE9-80EA-A356558F16E1}"/>
            </c:ext>
          </c:extLst>
        </c:ser>
        <c:dLbls>
          <c:dLblPos val="outEnd"/>
          <c:showLegendKey val="0"/>
          <c:showVal val="1"/>
          <c:showCatName val="0"/>
          <c:showSerName val="0"/>
          <c:showPercent val="0"/>
          <c:showBubbleSize val="0"/>
        </c:dLbls>
        <c:gapWidth val="100"/>
        <c:overlap val="-24"/>
        <c:axId val="1801406223"/>
        <c:axId val="1801405263"/>
        <c:extLst>
          <c:ext xmlns:c15="http://schemas.microsoft.com/office/drawing/2012/chart" uri="{02D57815-91ED-43cb-92C2-25804820EDAC}">
            <c15:filteredBarSeries>
              <c15:ser>
                <c:idx val="0"/>
                <c:order val="0"/>
                <c:tx>
                  <c:strRef>
                    <c:extLst>
                      <c:ext uri="{02D57815-91ED-43cb-92C2-25804820EDAC}">
                        <c15:formulaRef>
                          <c15:sqref>Question1!$B$1</c15:sqref>
                        </c15:formulaRef>
                      </c:ext>
                    </c:extLst>
                    <c:strCache>
                      <c:ptCount val="1"/>
                      <c:pt idx="0">
                        <c:v>Total_Balls_Played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Question1!$A$2:$A$11</c15:sqref>
                        </c15:formulaRef>
                      </c:ext>
                    </c:extLst>
                    <c:strCache>
                      <c:ptCount val="10"/>
                      <c:pt idx="0">
                        <c:v>AD Russell</c:v>
                      </c:pt>
                      <c:pt idx="1">
                        <c:v>SP Narine</c:v>
                      </c:pt>
                      <c:pt idx="2">
                        <c:v>HH Pandya</c:v>
                      </c:pt>
                      <c:pt idx="3">
                        <c:v>V Sehwag</c:v>
                      </c:pt>
                      <c:pt idx="4">
                        <c:v>GJ Maxwell</c:v>
                      </c:pt>
                      <c:pt idx="5">
                        <c:v>RR Pant</c:v>
                      </c:pt>
                      <c:pt idx="6">
                        <c:v>AB de Villiers</c:v>
                      </c:pt>
                      <c:pt idx="7">
                        <c:v>CH Gayle</c:v>
                      </c:pt>
                      <c:pt idx="8">
                        <c:v>KA Pollard</c:v>
                      </c:pt>
                      <c:pt idx="9">
                        <c:v>JC Buttler</c:v>
                      </c:pt>
                    </c:strCache>
                  </c:strRef>
                </c:cat>
                <c:val>
                  <c:numRef>
                    <c:extLst>
                      <c:ext uri="{02D57815-91ED-43cb-92C2-25804820EDAC}">
                        <c15:formulaRef>
                          <c15:sqref>Question1!$B$2:$B$11</c15:sqref>
                        </c15:formulaRef>
                      </c:ext>
                    </c:extLst>
                    <c:numCache>
                      <c:formatCode>General</c:formatCode>
                      <c:ptCount val="10"/>
                      <c:pt idx="0">
                        <c:v>832</c:v>
                      </c:pt>
                      <c:pt idx="1">
                        <c:v>543</c:v>
                      </c:pt>
                      <c:pt idx="2">
                        <c:v>847</c:v>
                      </c:pt>
                      <c:pt idx="3">
                        <c:v>1755</c:v>
                      </c:pt>
                      <c:pt idx="4">
                        <c:v>973</c:v>
                      </c:pt>
                      <c:pt idx="5">
                        <c:v>1368</c:v>
                      </c:pt>
                      <c:pt idx="6">
                        <c:v>3192</c:v>
                      </c:pt>
                      <c:pt idx="7">
                        <c:v>3179</c:v>
                      </c:pt>
                      <c:pt idx="8">
                        <c:v>2017</c:v>
                      </c:pt>
                      <c:pt idx="9">
                        <c:v>1146</c:v>
                      </c:pt>
                    </c:numCache>
                  </c:numRef>
                </c:val>
                <c:extLst>
                  <c:ext xmlns:c16="http://schemas.microsoft.com/office/drawing/2014/chart" uri="{C3380CC4-5D6E-409C-BE32-E72D297353CC}">
                    <c16:uniqueId val="{00000001-BFC2-4EE9-80EA-A356558F16E1}"/>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Question1!$C$1</c15:sqref>
                        </c15:formulaRef>
                      </c:ext>
                    </c:extLst>
                    <c:strCache>
                      <c:ptCount val="1"/>
                      <c:pt idx="0">
                        <c:v>Total_Runs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Question1!$A$2:$A$11</c15:sqref>
                        </c15:formulaRef>
                      </c:ext>
                    </c:extLst>
                    <c:strCache>
                      <c:ptCount val="10"/>
                      <c:pt idx="0">
                        <c:v>AD Russell</c:v>
                      </c:pt>
                      <c:pt idx="1">
                        <c:v>SP Narine</c:v>
                      </c:pt>
                      <c:pt idx="2">
                        <c:v>HH Pandya</c:v>
                      </c:pt>
                      <c:pt idx="3">
                        <c:v>V Sehwag</c:v>
                      </c:pt>
                      <c:pt idx="4">
                        <c:v>GJ Maxwell</c:v>
                      </c:pt>
                      <c:pt idx="5">
                        <c:v>RR Pant</c:v>
                      </c:pt>
                      <c:pt idx="6">
                        <c:v>AB de Villiers</c:v>
                      </c:pt>
                      <c:pt idx="7">
                        <c:v>CH Gayle</c:v>
                      </c:pt>
                      <c:pt idx="8">
                        <c:v>KA Pollard</c:v>
                      </c:pt>
                      <c:pt idx="9">
                        <c:v>JC Buttler</c:v>
                      </c:pt>
                    </c:strCache>
                  </c:strRef>
                </c:cat>
                <c:val>
                  <c:numRef>
                    <c:extLst xmlns:c15="http://schemas.microsoft.com/office/drawing/2012/chart">
                      <c:ext xmlns:c15="http://schemas.microsoft.com/office/drawing/2012/chart" uri="{02D57815-91ED-43cb-92C2-25804820EDAC}">
                        <c15:formulaRef>
                          <c15:sqref>Question1!$C$2:$C$11</c15:sqref>
                        </c15:formulaRef>
                      </c:ext>
                    </c:extLst>
                    <c:numCache>
                      <c:formatCode>General</c:formatCode>
                      <c:ptCount val="10"/>
                      <c:pt idx="0">
                        <c:v>1517</c:v>
                      </c:pt>
                      <c:pt idx="1">
                        <c:v>892</c:v>
                      </c:pt>
                      <c:pt idx="2">
                        <c:v>1349</c:v>
                      </c:pt>
                      <c:pt idx="3">
                        <c:v>2728</c:v>
                      </c:pt>
                      <c:pt idx="4">
                        <c:v>1505</c:v>
                      </c:pt>
                      <c:pt idx="5">
                        <c:v>2079</c:v>
                      </c:pt>
                      <c:pt idx="6">
                        <c:v>4849</c:v>
                      </c:pt>
                      <c:pt idx="7">
                        <c:v>4772</c:v>
                      </c:pt>
                      <c:pt idx="8">
                        <c:v>3023</c:v>
                      </c:pt>
                      <c:pt idx="9">
                        <c:v>1714</c:v>
                      </c:pt>
                    </c:numCache>
                  </c:numRef>
                </c:val>
                <c:extLst xmlns:c15="http://schemas.microsoft.com/office/drawing/2012/chart">
                  <c:ext xmlns:c16="http://schemas.microsoft.com/office/drawing/2014/chart" uri="{C3380CC4-5D6E-409C-BE32-E72D297353CC}">
                    <c16:uniqueId val="{00000002-BFC2-4EE9-80EA-A356558F16E1}"/>
                  </c:ext>
                </c:extLst>
              </c15:ser>
            </c15:filteredBarSeries>
          </c:ext>
        </c:extLst>
      </c:barChart>
      <c:catAx>
        <c:axId val="1801406223"/>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sz="1400" b="1" dirty="0">
                    <a:solidFill>
                      <a:schemeClr val="accent4"/>
                    </a:solidFill>
                    <a:latin typeface="Bell MT" panose="02020503060305020303" pitchFamily="18" charset="0"/>
                  </a:rPr>
                  <a:t>Players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01405263"/>
        <c:crosses val="autoZero"/>
        <c:auto val="1"/>
        <c:lblAlgn val="ctr"/>
        <c:lblOffset val="100"/>
        <c:noMultiLvlLbl val="0"/>
      </c:catAx>
      <c:valAx>
        <c:axId val="18014052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sz="1400" b="1" dirty="0">
                    <a:solidFill>
                      <a:schemeClr val="accent4"/>
                    </a:solidFill>
                    <a:latin typeface="Bell MT" panose="02020503060305020303" pitchFamily="18" charset="0"/>
                  </a:rPr>
                  <a:t>Strike Rate</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01406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dirty="0">
                <a:latin typeface="Bell MT" panose="02020503060305020303" pitchFamily="18" charset="0"/>
              </a:rPr>
              <a:t>Teams vs Boundary</a:t>
            </a:r>
            <a:r>
              <a:rPr lang="en-US" sz="2000" b="1" baseline="0" dirty="0">
                <a:latin typeface="Bell MT" panose="02020503060305020303" pitchFamily="18" charset="0"/>
              </a:rPr>
              <a:t> </a:t>
            </a:r>
            <a:r>
              <a:rPr lang="en-US" sz="2000" b="1" dirty="0">
                <a:latin typeface="Bell MT" panose="02020503060305020303" pitchFamily="18" charset="0"/>
              </a:rPr>
              <a:t>count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'4'!$B$1</c:f>
              <c:strCache>
                <c:ptCount val="1"/>
                <c:pt idx="0">
                  <c:v>boundary_count</c:v>
                </c:pt>
              </c:strCache>
            </c:strRef>
          </c:tx>
          <c:spPr>
            <a:solidFill>
              <a:srgbClr val="B260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'4'!$A$2:$A$16</c:f>
              <c:strCache>
                <c:ptCount val="15"/>
                <c:pt idx="0">
                  <c:v>Mumbai Indians</c:v>
                </c:pt>
                <c:pt idx="1">
                  <c:v>Royal Challengers Bangalore</c:v>
                </c:pt>
                <c:pt idx="2">
                  <c:v>Kings XI Punjab</c:v>
                </c:pt>
                <c:pt idx="3">
                  <c:v>Kolkata Knight Riders</c:v>
                </c:pt>
                <c:pt idx="4">
                  <c:v>Chennai Super Kings</c:v>
                </c:pt>
                <c:pt idx="5">
                  <c:v>Rajasthan Royals</c:v>
                </c:pt>
                <c:pt idx="6">
                  <c:v>Delhi Daredevils</c:v>
                </c:pt>
                <c:pt idx="7">
                  <c:v>Sunrisers Hyderabad</c:v>
                </c:pt>
                <c:pt idx="8">
                  <c:v>Deccan Chargers</c:v>
                </c:pt>
                <c:pt idx="9">
                  <c:v>Pune Warriors</c:v>
                </c:pt>
                <c:pt idx="10">
                  <c:v>Delhi Capitals</c:v>
                </c:pt>
                <c:pt idx="11">
                  <c:v>Gujarat Lions</c:v>
                </c:pt>
                <c:pt idx="12">
                  <c:v>Rising Pune Supergiant</c:v>
                </c:pt>
                <c:pt idx="13">
                  <c:v>Rising Pune Supergiants</c:v>
                </c:pt>
                <c:pt idx="14">
                  <c:v>Kochi Tuskers Kerala</c:v>
                </c:pt>
              </c:strCache>
            </c:strRef>
          </c:cat>
          <c:val>
            <c:numRef>
              <c:f>'4'!$B$2:$B$16</c:f>
              <c:numCache>
                <c:formatCode>General</c:formatCode>
                <c:ptCount val="15"/>
                <c:pt idx="0">
                  <c:v>4118</c:v>
                </c:pt>
                <c:pt idx="1">
                  <c:v>3800</c:v>
                </c:pt>
                <c:pt idx="2">
                  <c:v>3780</c:v>
                </c:pt>
                <c:pt idx="3">
                  <c:v>3739</c:v>
                </c:pt>
                <c:pt idx="4">
                  <c:v>3496</c:v>
                </c:pt>
                <c:pt idx="5">
                  <c:v>3041</c:v>
                </c:pt>
                <c:pt idx="6">
                  <c:v>3022</c:v>
                </c:pt>
                <c:pt idx="7">
                  <c:v>2306</c:v>
                </c:pt>
                <c:pt idx="8">
                  <c:v>1387</c:v>
                </c:pt>
                <c:pt idx="9">
                  <c:v>733</c:v>
                </c:pt>
                <c:pt idx="10">
                  <c:v>659</c:v>
                </c:pt>
                <c:pt idx="11">
                  <c:v>624</c:v>
                </c:pt>
                <c:pt idx="12">
                  <c:v>290</c:v>
                </c:pt>
                <c:pt idx="13">
                  <c:v>242</c:v>
                </c:pt>
                <c:pt idx="14">
                  <c:v>231</c:v>
                </c:pt>
              </c:numCache>
            </c:numRef>
          </c:val>
          <c:extLst>
            <c:ext xmlns:c16="http://schemas.microsoft.com/office/drawing/2014/chart" uri="{C3380CC4-5D6E-409C-BE32-E72D297353CC}">
              <c16:uniqueId val="{00000000-2670-4680-AEDD-CA937DB15C1A}"/>
            </c:ext>
          </c:extLst>
        </c:ser>
        <c:dLbls>
          <c:dLblPos val="outEnd"/>
          <c:showLegendKey val="0"/>
          <c:showVal val="1"/>
          <c:showCatName val="0"/>
          <c:showSerName val="0"/>
          <c:showPercent val="0"/>
          <c:showBubbleSize val="0"/>
        </c:dLbls>
        <c:gapWidth val="182"/>
        <c:axId val="2128098463"/>
        <c:axId val="2128090783"/>
      </c:barChart>
      <c:catAx>
        <c:axId val="21280984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8090783"/>
        <c:crosses val="autoZero"/>
        <c:auto val="1"/>
        <c:lblAlgn val="ctr"/>
        <c:lblOffset val="100"/>
        <c:noMultiLvlLbl val="0"/>
      </c:catAx>
      <c:valAx>
        <c:axId val="21280907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80984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600" b="1" dirty="0">
                <a:solidFill>
                  <a:schemeClr val="tx1"/>
                </a:solidFill>
                <a:latin typeface="Bell MT" panose="02020503060305020303" pitchFamily="18" charset="0"/>
              </a:rPr>
              <a:t>Teams</a:t>
            </a:r>
            <a:r>
              <a:rPr lang="en-IN" sz="1600" b="1" baseline="0" dirty="0">
                <a:solidFill>
                  <a:schemeClr val="tx1"/>
                </a:solidFill>
                <a:latin typeface="Bell MT" panose="02020503060305020303" pitchFamily="18" charset="0"/>
              </a:rPr>
              <a:t> vs </a:t>
            </a:r>
            <a:r>
              <a:rPr lang="en-IN" sz="1600" b="1" dirty="0">
                <a:solidFill>
                  <a:schemeClr val="tx1"/>
                </a:solidFill>
                <a:latin typeface="Bell MT" panose="02020503060305020303" pitchFamily="18" charset="0"/>
              </a:rPr>
              <a:t>dot</a:t>
            </a:r>
            <a:r>
              <a:rPr lang="en-IN" sz="1600" b="1" baseline="0" dirty="0">
                <a:solidFill>
                  <a:schemeClr val="tx1"/>
                </a:solidFill>
                <a:latin typeface="Bell MT" panose="02020503060305020303" pitchFamily="18" charset="0"/>
              </a:rPr>
              <a:t> </a:t>
            </a:r>
            <a:r>
              <a:rPr lang="en-IN" sz="1600" b="1" dirty="0">
                <a:solidFill>
                  <a:schemeClr val="tx1"/>
                </a:solidFill>
                <a:latin typeface="Bell MT" panose="02020503060305020303" pitchFamily="18" charset="0"/>
              </a:rPr>
              <a:t>count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'5'!$B$1</c:f>
              <c:strCache>
                <c:ptCount val="1"/>
                <c:pt idx="0">
                  <c:v>dot_count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'5'!$A$2:$A$16</c:f>
              <c:strCache>
                <c:ptCount val="15"/>
                <c:pt idx="0">
                  <c:v>Mumbai Indians</c:v>
                </c:pt>
                <c:pt idx="1">
                  <c:v>Royal Challengers Bangalore</c:v>
                </c:pt>
                <c:pt idx="2">
                  <c:v>Kolkata Knight Riders</c:v>
                </c:pt>
                <c:pt idx="3">
                  <c:v>Kings XI Punjab</c:v>
                </c:pt>
                <c:pt idx="4">
                  <c:v>Chennai Super Kings</c:v>
                </c:pt>
                <c:pt idx="5">
                  <c:v>Rajasthan Royals</c:v>
                </c:pt>
                <c:pt idx="6">
                  <c:v>Delhi Daredevils</c:v>
                </c:pt>
                <c:pt idx="7">
                  <c:v>Sunrisers Hyderabad</c:v>
                </c:pt>
                <c:pt idx="8">
                  <c:v>Deccan Chargers</c:v>
                </c:pt>
                <c:pt idx="9">
                  <c:v>Pune Warriors</c:v>
                </c:pt>
                <c:pt idx="10">
                  <c:v>Delhi Capitals</c:v>
                </c:pt>
                <c:pt idx="11">
                  <c:v>Gujarat Lions</c:v>
                </c:pt>
                <c:pt idx="12">
                  <c:v>Rising Pune Supergiant</c:v>
                </c:pt>
                <c:pt idx="13">
                  <c:v>Kochi Tuskers Kerala</c:v>
                </c:pt>
                <c:pt idx="14">
                  <c:v>Rising Pune Supergiants</c:v>
                </c:pt>
              </c:strCache>
            </c:strRef>
          </c:cat>
          <c:val>
            <c:numRef>
              <c:f>'5'!$B$2:$B$16</c:f>
              <c:numCache>
                <c:formatCode>General</c:formatCode>
                <c:ptCount val="15"/>
                <c:pt idx="0">
                  <c:v>8714</c:v>
                </c:pt>
                <c:pt idx="1">
                  <c:v>7955</c:v>
                </c:pt>
                <c:pt idx="2">
                  <c:v>7894</c:v>
                </c:pt>
                <c:pt idx="3">
                  <c:v>7679</c:v>
                </c:pt>
                <c:pt idx="4">
                  <c:v>7593</c:v>
                </c:pt>
                <c:pt idx="5">
                  <c:v>6665</c:v>
                </c:pt>
                <c:pt idx="6">
                  <c:v>6520</c:v>
                </c:pt>
                <c:pt idx="7">
                  <c:v>5248</c:v>
                </c:pt>
                <c:pt idx="8">
                  <c:v>3306</c:v>
                </c:pt>
                <c:pt idx="9">
                  <c:v>1900</c:v>
                </c:pt>
                <c:pt idx="10">
                  <c:v>1338</c:v>
                </c:pt>
                <c:pt idx="11">
                  <c:v>1095</c:v>
                </c:pt>
                <c:pt idx="12">
                  <c:v>698</c:v>
                </c:pt>
                <c:pt idx="13">
                  <c:v>626</c:v>
                </c:pt>
                <c:pt idx="14">
                  <c:v>539</c:v>
                </c:pt>
              </c:numCache>
            </c:numRef>
          </c:val>
          <c:extLst>
            <c:ext xmlns:c16="http://schemas.microsoft.com/office/drawing/2014/chart" uri="{C3380CC4-5D6E-409C-BE32-E72D297353CC}">
              <c16:uniqueId val="{00000000-1A66-43DC-9D84-CC013FE454CE}"/>
            </c:ext>
          </c:extLst>
        </c:ser>
        <c:dLbls>
          <c:dLblPos val="outEnd"/>
          <c:showLegendKey val="0"/>
          <c:showVal val="1"/>
          <c:showCatName val="0"/>
          <c:showSerName val="0"/>
          <c:showPercent val="0"/>
          <c:showBubbleSize val="0"/>
        </c:dLbls>
        <c:gapWidth val="182"/>
        <c:axId val="1586886511"/>
        <c:axId val="1586893711"/>
      </c:barChart>
      <c:catAx>
        <c:axId val="15868865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893711"/>
        <c:crosses val="autoZero"/>
        <c:auto val="1"/>
        <c:lblAlgn val="ctr"/>
        <c:lblOffset val="100"/>
        <c:noMultiLvlLbl val="0"/>
      </c:catAx>
      <c:valAx>
        <c:axId val="15868937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8865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800" b="1" i="0" u="none" strike="noStrike" kern="1200" spc="0" baseline="0" dirty="0">
                <a:solidFill>
                  <a:schemeClr val="tx1"/>
                </a:solidFill>
                <a:latin typeface="Bell MT" panose="02020503060305020303" pitchFamily="18" charset="0"/>
              </a:rPr>
              <a:t>Dismissal Kind vs Dismissal count</a:t>
            </a:r>
            <a:endParaRPr lang="en-IN" sz="1800" b="1" dirty="0">
              <a:solidFill>
                <a:schemeClr val="tx1"/>
              </a:solidFill>
              <a:latin typeface="Bell MT" panose="02020503060305020303"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'6'!$B$1</c:f>
              <c:strCache>
                <c:ptCount val="1"/>
                <c:pt idx="0">
                  <c:v>dismissal_count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'6'!$A$2:$A$10</c:f>
              <c:strCache>
                <c:ptCount val="9"/>
                <c:pt idx="0">
                  <c:v>caught</c:v>
                </c:pt>
                <c:pt idx="1">
                  <c:v>bowled</c:v>
                </c:pt>
                <c:pt idx="2">
                  <c:v>run out</c:v>
                </c:pt>
                <c:pt idx="3">
                  <c:v>lbw</c:v>
                </c:pt>
                <c:pt idx="4">
                  <c:v>stumped</c:v>
                </c:pt>
                <c:pt idx="5">
                  <c:v>caught and bowled</c:v>
                </c:pt>
                <c:pt idx="6">
                  <c:v>hit wicket</c:v>
                </c:pt>
                <c:pt idx="7">
                  <c:v>retired hurt</c:v>
                </c:pt>
                <c:pt idx="8">
                  <c:v>obstructing the field</c:v>
                </c:pt>
              </c:strCache>
            </c:strRef>
          </c:cat>
          <c:val>
            <c:numRef>
              <c:f>'6'!$B$2:$B$10</c:f>
              <c:numCache>
                <c:formatCode>General</c:formatCode>
                <c:ptCount val="9"/>
                <c:pt idx="0">
                  <c:v>5743</c:v>
                </c:pt>
                <c:pt idx="1">
                  <c:v>1700</c:v>
                </c:pt>
                <c:pt idx="2">
                  <c:v>893</c:v>
                </c:pt>
                <c:pt idx="3">
                  <c:v>571</c:v>
                </c:pt>
                <c:pt idx="4">
                  <c:v>294</c:v>
                </c:pt>
                <c:pt idx="5">
                  <c:v>269</c:v>
                </c:pt>
                <c:pt idx="6">
                  <c:v>12</c:v>
                </c:pt>
                <c:pt idx="7">
                  <c:v>11</c:v>
                </c:pt>
                <c:pt idx="8">
                  <c:v>2</c:v>
                </c:pt>
              </c:numCache>
            </c:numRef>
          </c:val>
          <c:extLst>
            <c:ext xmlns:c16="http://schemas.microsoft.com/office/drawing/2014/chart" uri="{C3380CC4-5D6E-409C-BE32-E72D297353CC}">
              <c16:uniqueId val="{00000000-5E29-492A-B9ED-7ACA80C02BDC}"/>
            </c:ext>
          </c:extLst>
        </c:ser>
        <c:dLbls>
          <c:dLblPos val="outEnd"/>
          <c:showLegendKey val="0"/>
          <c:showVal val="1"/>
          <c:showCatName val="0"/>
          <c:showSerName val="0"/>
          <c:showPercent val="0"/>
          <c:showBubbleSize val="0"/>
        </c:dLbls>
        <c:gapWidth val="182"/>
        <c:axId val="871993280"/>
        <c:axId val="871996160"/>
      </c:barChart>
      <c:catAx>
        <c:axId val="871993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1996160"/>
        <c:crosses val="autoZero"/>
        <c:auto val="1"/>
        <c:lblAlgn val="ctr"/>
        <c:lblOffset val="100"/>
        <c:noMultiLvlLbl val="0"/>
      </c:catAx>
      <c:valAx>
        <c:axId val="871996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1993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dirty="0">
                <a:latin typeface="Bell MT" panose="02020503060305020303" pitchFamily="18" charset="0"/>
              </a:rPr>
              <a:t>Bowlers vs extra</a:t>
            </a:r>
            <a:r>
              <a:rPr lang="en-US" sz="2000" b="1" baseline="0" dirty="0">
                <a:latin typeface="Bell MT" panose="02020503060305020303" pitchFamily="18" charset="0"/>
              </a:rPr>
              <a:t> </a:t>
            </a:r>
            <a:r>
              <a:rPr lang="en-US" sz="2000" b="1" dirty="0">
                <a:latin typeface="Bell MT" panose="02020503060305020303" pitchFamily="18" charset="0"/>
              </a:rPr>
              <a:t>runs</a:t>
            </a:r>
            <a:r>
              <a:rPr lang="en-US" sz="2000" b="1" baseline="0" dirty="0">
                <a:latin typeface="Bell MT" panose="02020503060305020303" pitchFamily="18" charset="0"/>
              </a:rPr>
              <a:t> </a:t>
            </a:r>
            <a:r>
              <a:rPr lang="en-US" sz="2000" b="1" dirty="0">
                <a:latin typeface="Bell MT" panose="02020503060305020303" pitchFamily="18" charset="0"/>
              </a:rPr>
              <a:t>conceded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'7'!$B$1</c:f>
              <c:strCache>
                <c:ptCount val="1"/>
                <c:pt idx="0">
                  <c:v>extra_runs_conceded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'7'!$A$2:$A$6</c:f>
              <c:strCache>
                <c:ptCount val="5"/>
                <c:pt idx="0">
                  <c:v>SL Malinga</c:v>
                </c:pt>
                <c:pt idx="1">
                  <c:v>P Kumar</c:v>
                </c:pt>
                <c:pt idx="2">
                  <c:v>UT Yadav</c:v>
                </c:pt>
                <c:pt idx="3">
                  <c:v>DJ Bravo</c:v>
                </c:pt>
                <c:pt idx="4">
                  <c:v>B Kumar</c:v>
                </c:pt>
              </c:strCache>
            </c:strRef>
          </c:cat>
          <c:val>
            <c:numRef>
              <c:f>'7'!$B$2:$B$6</c:f>
              <c:numCache>
                <c:formatCode>General</c:formatCode>
                <c:ptCount val="5"/>
                <c:pt idx="0">
                  <c:v>293</c:v>
                </c:pt>
                <c:pt idx="1">
                  <c:v>236</c:v>
                </c:pt>
                <c:pt idx="2">
                  <c:v>226</c:v>
                </c:pt>
                <c:pt idx="3">
                  <c:v>210</c:v>
                </c:pt>
                <c:pt idx="4">
                  <c:v>201</c:v>
                </c:pt>
              </c:numCache>
            </c:numRef>
          </c:val>
          <c:extLst>
            <c:ext xmlns:c16="http://schemas.microsoft.com/office/drawing/2014/chart" uri="{C3380CC4-5D6E-409C-BE32-E72D297353CC}">
              <c16:uniqueId val="{00000000-E843-4423-A5FC-99D9E89D6D6E}"/>
            </c:ext>
          </c:extLst>
        </c:ser>
        <c:dLbls>
          <c:dLblPos val="outEnd"/>
          <c:showLegendKey val="0"/>
          <c:showVal val="1"/>
          <c:showCatName val="0"/>
          <c:showSerName val="0"/>
          <c:showPercent val="0"/>
          <c:showBubbleSize val="0"/>
        </c:dLbls>
        <c:gapWidth val="219"/>
        <c:overlap val="-27"/>
        <c:axId val="1507630880"/>
        <c:axId val="1507629920"/>
      </c:barChart>
      <c:catAx>
        <c:axId val="150763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7629920"/>
        <c:crosses val="autoZero"/>
        <c:auto val="1"/>
        <c:lblAlgn val="ctr"/>
        <c:lblOffset val="100"/>
        <c:noMultiLvlLbl val="0"/>
      </c:catAx>
      <c:valAx>
        <c:axId val="1507629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76308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dirty="0">
                <a:solidFill>
                  <a:schemeClr val="tx1"/>
                </a:solidFill>
                <a:latin typeface="Bell MT" panose="02020503060305020303" pitchFamily="18" charset="0"/>
              </a:rPr>
              <a:t>Total</a:t>
            </a:r>
            <a:r>
              <a:rPr lang="en-US" sz="2400" b="1" baseline="0" dirty="0">
                <a:solidFill>
                  <a:schemeClr val="tx1"/>
                </a:solidFill>
                <a:latin typeface="Bell MT" panose="02020503060305020303" pitchFamily="18" charset="0"/>
              </a:rPr>
              <a:t> </a:t>
            </a:r>
            <a:r>
              <a:rPr lang="en-US" sz="2400" b="1" dirty="0">
                <a:solidFill>
                  <a:schemeClr val="tx1"/>
                </a:solidFill>
                <a:latin typeface="Bell MT" panose="02020503060305020303" pitchFamily="18" charset="0"/>
              </a:rPr>
              <a:t>runs</a:t>
            </a:r>
            <a:r>
              <a:rPr lang="en-US" sz="2400" b="1" baseline="0" dirty="0">
                <a:solidFill>
                  <a:schemeClr val="tx1"/>
                </a:solidFill>
                <a:latin typeface="Bell MT" panose="02020503060305020303" pitchFamily="18" charset="0"/>
              </a:rPr>
              <a:t> </a:t>
            </a:r>
            <a:r>
              <a:rPr lang="en-US" sz="2400" b="1" dirty="0">
                <a:solidFill>
                  <a:schemeClr val="tx1"/>
                </a:solidFill>
                <a:latin typeface="Bell MT" panose="02020503060305020303" pitchFamily="18" charset="0"/>
              </a:rPr>
              <a:t>scored over</a:t>
            </a:r>
            <a:r>
              <a:rPr lang="en-US" sz="2400" b="1" baseline="0" dirty="0">
                <a:solidFill>
                  <a:schemeClr val="tx1"/>
                </a:solidFill>
                <a:latin typeface="Bell MT" panose="02020503060305020303" pitchFamily="18" charset="0"/>
              </a:rPr>
              <a:t> years in Eden Gardens </a:t>
            </a:r>
            <a:endParaRPr lang="en-US" sz="2400" b="1" dirty="0">
              <a:solidFill>
                <a:schemeClr val="tx1"/>
              </a:solidFill>
              <a:latin typeface="Bell MT" panose="02020503060305020303"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'10'!$C$1</c:f>
              <c:strCache>
                <c:ptCount val="1"/>
                <c:pt idx="0">
                  <c:v>total_runs_scored</c:v>
                </c:pt>
              </c:strCache>
            </c:strRef>
          </c:tx>
          <c:spPr>
            <a:ln w="28575" cap="rnd">
              <a:solidFill>
                <a:schemeClr val="accent4"/>
              </a:solidFill>
              <a:round/>
            </a:ln>
            <a:effectLst/>
          </c:spPr>
          <c:marker>
            <c:symbol val="none"/>
          </c:marker>
          <c:dLbls>
            <c:dLbl>
              <c:idx val="5"/>
              <c:layout>
                <c:manualLayout>
                  <c:x val="-2.3069931664654944E-2"/>
                  <c:y val="-8.29153617634509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4EA-405B-B268-53E04A2CB55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'10'!$A$2:$B$12</c:f>
              <c:multiLvlStrCache>
                <c:ptCount val="11"/>
                <c:lvl>
                  <c:pt idx="0">
                    <c:v>Eden Gardens</c:v>
                  </c:pt>
                  <c:pt idx="1">
                    <c:v>Eden Gardens</c:v>
                  </c:pt>
                  <c:pt idx="2">
                    <c:v>Eden Gardens</c:v>
                  </c:pt>
                  <c:pt idx="3">
                    <c:v>Eden Gardens</c:v>
                  </c:pt>
                  <c:pt idx="4">
                    <c:v>Eden Gardens</c:v>
                  </c:pt>
                  <c:pt idx="5">
                    <c:v>Eden Gardens</c:v>
                  </c:pt>
                  <c:pt idx="6">
                    <c:v>Eden Gardens</c:v>
                  </c:pt>
                  <c:pt idx="7">
                    <c:v>Eden Gardens</c:v>
                  </c:pt>
                  <c:pt idx="8">
                    <c:v>Eden Gardens</c:v>
                  </c:pt>
                  <c:pt idx="9">
                    <c:v>Eden Gardens</c:v>
                  </c:pt>
                  <c:pt idx="10">
                    <c:v>Eden Gardens</c:v>
                  </c:pt>
                </c:lvl>
                <c:lvl>
                  <c:pt idx="0">
                    <c:v>2008</c:v>
                  </c:pt>
                  <c:pt idx="1">
                    <c:v>2010</c:v>
                  </c:pt>
                  <c:pt idx="2">
                    <c:v>2011</c:v>
                  </c:pt>
                  <c:pt idx="3">
                    <c:v>2012</c:v>
                  </c:pt>
                  <c:pt idx="4">
                    <c:v>2013</c:v>
                  </c:pt>
                  <c:pt idx="5">
                    <c:v>2014</c:v>
                  </c:pt>
                  <c:pt idx="6">
                    <c:v>2015</c:v>
                  </c:pt>
                  <c:pt idx="7">
                    <c:v>2016</c:v>
                  </c:pt>
                  <c:pt idx="8">
                    <c:v>2017</c:v>
                  </c:pt>
                  <c:pt idx="9">
                    <c:v>2018</c:v>
                  </c:pt>
                  <c:pt idx="10">
                    <c:v>2019</c:v>
                  </c:pt>
                </c:lvl>
              </c:multiLvlStrCache>
            </c:multiLvlStrRef>
          </c:cat>
          <c:val>
            <c:numRef>
              <c:f>'10'!$C$2:$C$12</c:f>
              <c:numCache>
                <c:formatCode>General</c:formatCode>
                <c:ptCount val="11"/>
                <c:pt idx="0">
                  <c:v>1843</c:v>
                </c:pt>
                <c:pt idx="1">
                  <c:v>2167</c:v>
                </c:pt>
                <c:pt idx="2">
                  <c:v>1854</c:v>
                </c:pt>
                <c:pt idx="3">
                  <c:v>2012</c:v>
                </c:pt>
                <c:pt idx="4">
                  <c:v>2304</c:v>
                </c:pt>
                <c:pt idx="5">
                  <c:v>1289</c:v>
                </c:pt>
                <c:pt idx="6">
                  <c:v>2386</c:v>
                </c:pt>
                <c:pt idx="7">
                  <c:v>2073</c:v>
                </c:pt>
                <c:pt idx="8">
                  <c:v>2194</c:v>
                </c:pt>
                <c:pt idx="9">
                  <c:v>2885</c:v>
                </c:pt>
                <c:pt idx="10">
                  <c:v>2651</c:v>
                </c:pt>
              </c:numCache>
            </c:numRef>
          </c:val>
          <c:smooth val="0"/>
          <c:extLst>
            <c:ext xmlns:c16="http://schemas.microsoft.com/office/drawing/2014/chart" uri="{C3380CC4-5D6E-409C-BE32-E72D297353CC}">
              <c16:uniqueId val="{00000000-34EA-405B-B268-53E04A2CB558}"/>
            </c:ext>
          </c:extLst>
        </c:ser>
        <c:dLbls>
          <c:showLegendKey val="0"/>
          <c:showVal val="0"/>
          <c:showCatName val="0"/>
          <c:showSerName val="0"/>
          <c:showPercent val="0"/>
          <c:showBubbleSize val="0"/>
        </c:dLbls>
        <c:smooth val="0"/>
        <c:axId val="1267091551"/>
        <c:axId val="1267104991"/>
      </c:lineChart>
      <c:catAx>
        <c:axId val="1267091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7104991"/>
        <c:crosses val="autoZero"/>
        <c:auto val="1"/>
        <c:lblAlgn val="ctr"/>
        <c:lblOffset val="100"/>
        <c:noMultiLvlLbl val="0"/>
      </c:catAx>
      <c:valAx>
        <c:axId val="12671049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7091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36" b="0" i="0" u="none" strike="noStrike" kern="1200" cap="none" spc="20" baseline="0">
                <a:solidFill>
                  <a:schemeClr val="tx2"/>
                </a:solidFill>
                <a:latin typeface="+mn-lt"/>
                <a:ea typeface="+mn-ea"/>
                <a:cs typeface="+mn-cs"/>
              </a:defRPr>
            </a:pPr>
            <a:r>
              <a:rPr lang="en-US" sz="2000" b="1" dirty="0">
                <a:solidFill>
                  <a:schemeClr val="accent4"/>
                </a:solidFill>
                <a:latin typeface="Bell MT" panose="02020503060305020303" pitchFamily="18" charset="0"/>
              </a:rPr>
              <a:t>Players</a:t>
            </a:r>
            <a:r>
              <a:rPr lang="en-US" sz="2000" b="1" baseline="0" dirty="0">
                <a:solidFill>
                  <a:schemeClr val="accent4"/>
                </a:solidFill>
                <a:latin typeface="Bell MT" panose="02020503060305020303" pitchFamily="18" charset="0"/>
              </a:rPr>
              <a:t> vs Number of seasons played</a:t>
            </a:r>
            <a:endParaRPr lang="en-US" sz="2000" b="1" dirty="0">
              <a:solidFill>
                <a:schemeClr val="accent4"/>
              </a:solidFill>
              <a:latin typeface="Bell MT" panose="02020503060305020303" pitchFamily="18" charset="0"/>
            </a:endParaRPr>
          </a:p>
        </c:rich>
      </c:tx>
      <c:overlay val="0"/>
      <c:spPr>
        <a:noFill/>
        <a:ln>
          <a:noFill/>
        </a:ln>
        <a:effectLst/>
      </c:spPr>
      <c:txPr>
        <a:bodyPr rot="0" spcFirstLastPara="1" vertOverflow="ellipsis" vert="horz" wrap="square" anchor="ctr" anchorCtr="1"/>
        <a:lstStyle/>
        <a:p>
          <a:pPr>
            <a:defRPr lang="en-US" sz="1436" b="0" i="0" u="none" strike="noStrike" kern="1200" cap="none" spc="20" baseline="0">
              <a:solidFill>
                <a:schemeClr val="tx2"/>
              </a:solidFill>
              <a:latin typeface="+mn-lt"/>
              <a:ea typeface="+mn-ea"/>
              <a:cs typeface="+mn-cs"/>
            </a:defRPr>
          </a:pPr>
          <a:endParaRPr lang="en-US"/>
        </a:p>
      </c:txPr>
    </c:title>
    <c:autoTitleDeleted val="0"/>
    <c:plotArea>
      <c:layout/>
      <c:barChart>
        <c:barDir val="col"/>
        <c:grouping val="clustered"/>
        <c:varyColors val="0"/>
        <c:ser>
          <c:idx val="1"/>
          <c:order val="1"/>
          <c:tx>
            <c:strRef>
              <c:f>Question2!$C$1</c:f>
              <c:strCache>
                <c:ptCount val="1"/>
                <c:pt idx="0">
                  <c:v>Year Count</c:v>
                </c:pt>
              </c:strCache>
            </c:strRef>
          </c:tx>
          <c:spPr>
            <a:gradFill rotWithShape="1">
              <a:gsLst>
                <a:gs pos="0">
                  <a:schemeClr val="accent4"/>
                </a:gs>
                <a:gs pos="74000">
                  <a:schemeClr val="accent3">
                    <a:lumMod val="60000"/>
                    <a:lumOff val="40000"/>
                  </a:schemeClr>
                </a:gs>
                <a:gs pos="83000">
                  <a:schemeClr val="accent4">
                    <a:lumMod val="60000"/>
                    <a:lumOff val="40000"/>
                  </a:schemeClr>
                </a:gs>
                <a:gs pos="100000">
                  <a:schemeClr val="accent4"/>
                </a:gs>
              </a:gsLst>
              <a:lin ang="5400000" scaled="1"/>
            </a:gra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Question2!$A$2:$A$11</c:f>
              <c:strCache>
                <c:ptCount val="10"/>
                <c:pt idx="0">
                  <c:v>Iqbal Abdulla</c:v>
                </c:pt>
                <c:pt idx="1">
                  <c:v>AB de Villiers</c:v>
                </c:pt>
                <c:pt idx="2">
                  <c:v>KL Rahul</c:v>
                </c:pt>
                <c:pt idx="3">
                  <c:v>ML Hayden</c:v>
                </c:pt>
                <c:pt idx="4">
                  <c:v>JP Duminy</c:v>
                </c:pt>
                <c:pt idx="5">
                  <c:v>CH Gayle</c:v>
                </c:pt>
                <c:pt idx="6">
                  <c:v>DA Warner</c:v>
                </c:pt>
                <c:pt idx="7">
                  <c:v>KS Williamson</c:v>
                </c:pt>
                <c:pt idx="8">
                  <c:v>LMP Simmons</c:v>
                </c:pt>
                <c:pt idx="9">
                  <c:v>MEK Hussey</c:v>
                </c:pt>
              </c:strCache>
            </c:strRef>
          </c:cat>
          <c:val>
            <c:numRef>
              <c:f>Question2!$C$2:$C$11</c:f>
              <c:numCache>
                <c:formatCode>General</c:formatCode>
                <c:ptCount val="10"/>
                <c:pt idx="0">
                  <c:v>8</c:v>
                </c:pt>
                <c:pt idx="1">
                  <c:v>13</c:v>
                </c:pt>
                <c:pt idx="2">
                  <c:v>7</c:v>
                </c:pt>
                <c:pt idx="3">
                  <c:v>3</c:v>
                </c:pt>
                <c:pt idx="4">
                  <c:v>8</c:v>
                </c:pt>
                <c:pt idx="5">
                  <c:v>12</c:v>
                </c:pt>
                <c:pt idx="6">
                  <c:v>11</c:v>
                </c:pt>
                <c:pt idx="7">
                  <c:v>6</c:v>
                </c:pt>
                <c:pt idx="8">
                  <c:v>4</c:v>
                </c:pt>
                <c:pt idx="9">
                  <c:v>7</c:v>
                </c:pt>
              </c:numCache>
            </c:numRef>
          </c:val>
          <c:extLst>
            <c:ext xmlns:c16="http://schemas.microsoft.com/office/drawing/2014/chart" uri="{C3380CC4-5D6E-409C-BE32-E72D297353CC}">
              <c16:uniqueId val="{00000000-E213-4E17-A6F7-5859A19CB27E}"/>
            </c:ext>
          </c:extLst>
        </c:ser>
        <c:dLbls>
          <c:dLblPos val="outEnd"/>
          <c:showLegendKey val="0"/>
          <c:showVal val="1"/>
          <c:showCatName val="0"/>
          <c:showSerName val="0"/>
          <c:showPercent val="0"/>
          <c:showBubbleSize val="0"/>
        </c:dLbls>
        <c:gapWidth val="100"/>
        <c:overlap val="-24"/>
        <c:axId val="1336834544"/>
        <c:axId val="1336849904"/>
        <c:extLst>
          <c:ext xmlns:c15="http://schemas.microsoft.com/office/drawing/2012/chart" uri="{02D57815-91ED-43cb-92C2-25804820EDAC}">
            <c15:filteredBarSeries>
              <c15:ser>
                <c:idx val="0"/>
                <c:order val="0"/>
                <c:tx>
                  <c:strRef>
                    <c:extLst>
                      <c:ext uri="{02D57815-91ED-43cb-92C2-25804820EDAC}">
                        <c15:formulaRef>
                          <c15:sqref>Question2!$B$1</c15:sqref>
                        </c15:formulaRef>
                      </c:ext>
                    </c:extLst>
                    <c:strCache>
                      <c:ptCount val="1"/>
                      <c:pt idx="0">
                        <c:v>Average Score</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Question2!$A$2:$A$11</c15:sqref>
                        </c15:formulaRef>
                      </c:ext>
                    </c:extLst>
                    <c:strCache>
                      <c:ptCount val="10"/>
                      <c:pt idx="0">
                        <c:v>Iqbal Abdulla</c:v>
                      </c:pt>
                      <c:pt idx="1">
                        <c:v>AB de Villiers</c:v>
                      </c:pt>
                      <c:pt idx="2">
                        <c:v>KL Rahul</c:v>
                      </c:pt>
                      <c:pt idx="3">
                        <c:v>ML Hayden</c:v>
                      </c:pt>
                      <c:pt idx="4">
                        <c:v>JP Duminy</c:v>
                      </c:pt>
                      <c:pt idx="5">
                        <c:v>CH Gayle</c:v>
                      </c:pt>
                      <c:pt idx="6">
                        <c:v>DA Warner</c:v>
                      </c:pt>
                      <c:pt idx="7">
                        <c:v>KS Williamson</c:v>
                      </c:pt>
                      <c:pt idx="8">
                        <c:v>LMP Simmons</c:v>
                      </c:pt>
                      <c:pt idx="9">
                        <c:v>MEK Hussey</c:v>
                      </c:pt>
                    </c:strCache>
                  </c:strRef>
                </c:cat>
                <c:val>
                  <c:numRef>
                    <c:extLst>
                      <c:ext uri="{02D57815-91ED-43cb-92C2-25804820EDAC}">
                        <c15:formulaRef>
                          <c15:sqref>Question2!$B$2:$B$11</c15:sqref>
                        </c15:formulaRef>
                      </c:ext>
                    </c:extLst>
                    <c:numCache>
                      <c:formatCode>General</c:formatCode>
                      <c:ptCount val="10"/>
                      <c:pt idx="0">
                        <c:v>88</c:v>
                      </c:pt>
                      <c:pt idx="1">
                        <c:v>42</c:v>
                      </c:pt>
                      <c:pt idx="2">
                        <c:v>42</c:v>
                      </c:pt>
                      <c:pt idx="3">
                        <c:v>41</c:v>
                      </c:pt>
                      <c:pt idx="4">
                        <c:v>41</c:v>
                      </c:pt>
                      <c:pt idx="5">
                        <c:v>41</c:v>
                      </c:pt>
                      <c:pt idx="6">
                        <c:v>41</c:v>
                      </c:pt>
                      <c:pt idx="7">
                        <c:v>39</c:v>
                      </c:pt>
                      <c:pt idx="8">
                        <c:v>39</c:v>
                      </c:pt>
                      <c:pt idx="9">
                        <c:v>38</c:v>
                      </c:pt>
                    </c:numCache>
                  </c:numRef>
                </c:val>
                <c:extLst>
                  <c:ext xmlns:c16="http://schemas.microsoft.com/office/drawing/2014/chart" uri="{C3380CC4-5D6E-409C-BE32-E72D297353CC}">
                    <c16:uniqueId val="{00000001-E213-4E17-A6F7-5859A19CB27E}"/>
                  </c:ext>
                </c:extLst>
              </c15:ser>
            </c15:filteredBarSeries>
          </c:ext>
        </c:extLst>
      </c:barChart>
      <c:catAx>
        <c:axId val="1336834544"/>
        <c:scaling>
          <c:orientation val="minMax"/>
        </c:scaling>
        <c:delete val="0"/>
        <c:axPos val="b"/>
        <c:title>
          <c:tx>
            <c:rich>
              <a:bodyPr rot="0" spcFirstLastPara="1" vertOverflow="ellipsis" vert="horz" wrap="square" anchor="ctr" anchorCtr="1"/>
              <a:lstStyle/>
              <a:p>
                <a:pPr>
                  <a:defRPr lang="en-US" sz="1197" b="0" i="0" u="none" strike="noStrike" kern="1200" cap="all" baseline="0">
                    <a:solidFill>
                      <a:schemeClr val="tx2"/>
                    </a:solidFill>
                    <a:latin typeface="+mn-lt"/>
                    <a:ea typeface="+mn-ea"/>
                    <a:cs typeface="+mn-cs"/>
                  </a:defRPr>
                </a:pPr>
                <a:r>
                  <a:rPr lang="en-IN" b="1" dirty="0">
                    <a:solidFill>
                      <a:schemeClr val="accent4"/>
                    </a:solidFill>
                    <a:latin typeface="Bell MT" panose="02020503060305020303" pitchFamily="18" charset="0"/>
                  </a:rPr>
                  <a:t>PLAYERS</a:t>
                </a:r>
              </a:p>
            </c:rich>
          </c:tx>
          <c:overlay val="0"/>
          <c:spPr>
            <a:noFill/>
            <a:ln>
              <a:noFill/>
            </a:ln>
            <a:effectLst/>
          </c:spPr>
          <c:txPr>
            <a:bodyPr rot="0" spcFirstLastPara="1" vertOverflow="ellipsis" vert="horz" wrap="square" anchor="ctr" anchorCtr="1"/>
            <a:lstStyle/>
            <a:p>
              <a:pPr>
                <a:defRPr lang="en-US" sz="1197" b="0" i="0" u="none" strike="noStrike" kern="1200" cap="all"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tx2"/>
                </a:solidFill>
                <a:latin typeface="+mn-lt"/>
                <a:ea typeface="+mn-ea"/>
                <a:cs typeface="+mn-cs"/>
              </a:defRPr>
            </a:pPr>
            <a:endParaRPr lang="en-US"/>
          </a:p>
        </c:txPr>
        <c:crossAx val="1336849904"/>
        <c:crosses val="autoZero"/>
        <c:auto val="1"/>
        <c:lblAlgn val="ctr"/>
        <c:lblOffset val="100"/>
        <c:noMultiLvlLbl val="0"/>
      </c:catAx>
      <c:valAx>
        <c:axId val="1336849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197" b="0" i="0" u="none" strike="noStrike" kern="1200" cap="all" baseline="0">
                    <a:solidFill>
                      <a:schemeClr val="tx2"/>
                    </a:solidFill>
                    <a:latin typeface="+mn-lt"/>
                    <a:ea typeface="+mn-ea"/>
                    <a:cs typeface="+mn-cs"/>
                  </a:defRPr>
                </a:pPr>
                <a:r>
                  <a:rPr lang="en-IN" sz="1200" b="1" dirty="0">
                    <a:solidFill>
                      <a:schemeClr val="accent4"/>
                    </a:solidFill>
                    <a:latin typeface="Bell MT" panose="02020503060305020303" pitchFamily="18" charset="0"/>
                  </a:rPr>
                  <a:t>NUMBER</a:t>
                </a:r>
                <a:r>
                  <a:rPr lang="en-IN" sz="1200" b="1" baseline="0" dirty="0">
                    <a:solidFill>
                      <a:schemeClr val="accent4"/>
                    </a:solidFill>
                    <a:latin typeface="Bell MT" panose="02020503060305020303" pitchFamily="18" charset="0"/>
                  </a:rPr>
                  <a:t> OF SEASONS</a:t>
                </a:r>
                <a:endParaRPr lang="en-IN" sz="1200" b="1" dirty="0">
                  <a:solidFill>
                    <a:schemeClr val="accent4"/>
                  </a:solidFill>
                  <a:latin typeface="Bell MT" panose="02020503060305020303" pitchFamily="18" charset="0"/>
                </a:endParaRPr>
              </a:p>
            </c:rich>
          </c:tx>
          <c:layout>
            <c:manualLayout>
              <c:xMode val="edge"/>
              <c:yMode val="edge"/>
              <c:x val="1.7518248175182483E-2"/>
              <c:y val="0.35328232138044852"/>
            </c:manualLayout>
          </c:layout>
          <c:overlay val="0"/>
          <c:spPr>
            <a:noFill/>
            <a:ln>
              <a:noFill/>
            </a:ln>
            <a:effectLst/>
          </c:spPr>
          <c:txPr>
            <a:bodyPr rot="-5400000" spcFirstLastPara="1" vertOverflow="ellipsis" vert="horz" wrap="square" anchor="ctr" anchorCtr="1"/>
            <a:lstStyle/>
            <a:p>
              <a:pPr>
                <a:defRPr lang="en-US" sz="1197" b="0" i="0" u="none" strike="noStrike" kern="1200" cap="all"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tx2"/>
                </a:solidFill>
                <a:latin typeface="+mn-lt"/>
                <a:ea typeface="+mn-ea"/>
                <a:cs typeface="+mn-cs"/>
              </a:defRPr>
            </a:pPr>
            <a:endParaRPr lang="en-US"/>
          </a:p>
        </c:txPr>
        <c:crossAx val="1336834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197" b="0" i="0" u="none" strike="noStrike" kern="1200" baseline="0">
          <a:solidFill>
            <a:schemeClr val="tx2"/>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solidFill>
                  <a:schemeClr val="accent4"/>
                </a:solidFill>
                <a:latin typeface="Bell MT" panose="02020503060305020303" pitchFamily="18" charset="0"/>
              </a:rPr>
              <a:t>Players vs Boundaries</a:t>
            </a:r>
            <a:r>
              <a:rPr lang="en-US" baseline="0" dirty="0">
                <a:solidFill>
                  <a:schemeClr val="accent4"/>
                </a:solidFill>
                <a:latin typeface="Bell MT" panose="02020503060305020303" pitchFamily="18" charset="0"/>
              </a:rPr>
              <a:t> </a:t>
            </a:r>
            <a:r>
              <a:rPr lang="en-US" dirty="0">
                <a:solidFill>
                  <a:schemeClr val="accent4"/>
                </a:solidFill>
                <a:latin typeface="Bell MT" panose="02020503060305020303" pitchFamily="18" charset="0"/>
              </a:rPr>
              <a:t>Percentage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4"/>
          <c:tx>
            <c:strRef>
              <c:f>Question3!$F$1</c:f>
              <c:strCache>
                <c:ptCount val="1"/>
                <c:pt idx="0">
                  <c:v>Boundaries_Percentage</c:v>
                </c:pt>
              </c:strCache>
            </c:strRef>
          </c:tx>
          <c:spPr>
            <a:solidFill>
              <a:schemeClr val="accent4"/>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Question3!$A$2:$A$11</c:f>
              <c:strCache>
                <c:ptCount val="10"/>
                <c:pt idx="0">
                  <c:v>SP Narine</c:v>
                </c:pt>
                <c:pt idx="1">
                  <c:v>AD Russell</c:v>
                </c:pt>
                <c:pt idx="2">
                  <c:v>CH Gayle</c:v>
                </c:pt>
                <c:pt idx="3">
                  <c:v>CR Brathwaite</c:v>
                </c:pt>
                <c:pt idx="4">
                  <c:v>ST Jayasuriya</c:v>
                </c:pt>
                <c:pt idx="5">
                  <c:v>BCJ Cutting</c:v>
                </c:pt>
                <c:pt idx="6">
                  <c:v>MS Gony</c:v>
                </c:pt>
                <c:pt idx="7">
                  <c:v>KK Cooper</c:v>
                </c:pt>
                <c:pt idx="8">
                  <c:v>AC Gilchrist</c:v>
                </c:pt>
                <c:pt idx="9">
                  <c:v>MJ McClenaghan</c:v>
                </c:pt>
              </c:strCache>
            </c:strRef>
          </c:cat>
          <c:val>
            <c:numRef>
              <c:f>Question3!$F$2:$F$11</c:f>
              <c:numCache>
                <c:formatCode>0%</c:formatCode>
                <c:ptCount val="10"/>
                <c:pt idx="0">
                  <c:v>0.81</c:v>
                </c:pt>
                <c:pt idx="1">
                  <c:v>0.78</c:v>
                </c:pt>
                <c:pt idx="2">
                  <c:v>0.76</c:v>
                </c:pt>
                <c:pt idx="3">
                  <c:v>0.75</c:v>
                </c:pt>
                <c:pt idx="4">
                  <c:v>0.74</c:v>
                </c:pt>
                <c:pt idx="5">
                  <c:v>0.73</c:v>
                </c:pt>
                <c:pt idx="6">
                  <c:v>0.72</c:v>
                </c:pt>
                <c:pt idx="7">
                  <c:v>0.72</c:v>
                </c:pt>
                <c:pt idx="8">
                  <c:v>0.72</c:v>
                </c:pt>
                <c:pt idx="9">
                  <c:v>0.72</c:v>
                </c:pt>
              </c:numCache>
            </c:numRef>
          </c:val>
          <c:extLst>
            <c:ext xmlns:c16="http://schemas.microsoft.com/office/drawing/2014/chart" uri="{C3380CC4-5D6E-409C-BE32-E72D297353CC}">
              <c16:uniqueId val="{00000000-57D5-4C74-990D-75AA7903153E}"/>
            </c:ext>
          </c:extLst>
        </c:ser>
        <c:dLbls>
          <c:dLblPos val="outEnd"/>
          <c:showLegendKey val="0"/>
          <c:showVal val="1"/>
          <c:showCatName val="0"/>
          <c:showSerName val="0"/>
          <c:showPercent val="0"/>
          <c:showBubbleSize val="0"/>
        </c:dLbls>
        <c:gapWidth val="100"/>
        <c:overlap val="-24"/>
        <c:axId val="287656224"/>
        <c:axId val="287657184"/>
        <c:extLst>
          <c:ext xmlns:c15="http://schemas.microsoft.com/office/drawing/2012/chart" uri="{02D57815-91ED-43cb-92C2-25804820EDAC}">
            <c15:filteredBarSeries>
              <c15:ser>
                <c:idx val="0"/>
                <c:order val="0"/>
                <c:tx>
                  <c:strRef>
                    <c:extLst>
                      <c:ext uri="{02D57815-91ED-43cb-92C2-25804820EDAC}">
                        <c15:formulaRef>
                          <c15:sqref>Question3!$B$1</c15:sqref>
                        </c15:formulaRef>
                      </c:ext>
                    </c:extLst>
                    <c:strCache>
                      <c:ptCount val="1"/>
                      <c:pt idx="0">
                        <c:v>Total Runs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Question3!$A$2:$A$11</c15:sqref>
                        </c15:formulaRef>
                      </c:ext>
                    </c:extLst>
                    <c:strCache>
                      <c:ptCount val="10"/>
                      <c:pt idx="0">
                        <c:v>SP Narine</c:v>
                      </c:pt>
                      <c:pt idx="1">
                        <c:v>AD Russell</c:v>
                      </c:pt>
                      <c:pt idx="2">
                        <c:v>CH Gayle</c:v>
                      </c:pt>
                      <c:pt idx="3">
                        <c:v>CR Brathwaite</c:v>
                      </c:pt>
                      <c:pt idx="4">
                        <c:v>ST Jayasuriya</c:v>
                      </c:pt>
                      <c:pt idx="5">
                        <c:v>BCJ Cutting</c:v>
                      </c:pt>
                      <c:pt idx="6">
                        <c:v>MS Gony</c:v>
                      </c:pt>
                      <c:pt idx="7">
                        <c:v>KK Cooper</c:v>
                      </c:pt>
                      <c:pt idx="8">
                        <c:v>AC Gilchrist</c:v>
                      </c:pt>
                      <c:pt idx="9">
                        <c:v>MJ McClenaghan</c:v>
                      </c:pt>
                    </c:strCache>
                  </c:strRef>
                </c:cat>
                <c:val>
                  <c:numRef>
                    <c:extLst>
                      <c:ext uri="{02D57815-91ED-43cb-92C2-25804820EDAC}">
                        <c15:formulaRef>
                          <c15:sqref>Question3!$B$2:$B$11</c15:sqref>
                        </c15:formulaRef>
                      </c:ext>
                    </c:extLst>
                    <c:numCache>
                      <c:formatCode>General</c:formatCode>
                      <c:ptCount val="10"/>
                      <c:pt idx="0">
                        <c:v>892</c:v>
                      </c:pt>
                      <c:pt idx="1">
                        <c:v>1517</c:v>
                      </c:pt>
                      <c:pt idx="2">
                        <c:v>4772</c:v>
                      </c:pt>
                      <c:pt idx="3">
                        <c:v>181</c:v>
                      </c:pt>
                      <c:pt idx="4">
                        <c:v>768</c:v>
                      </c:pt>
                      <c:pt idx="5">
                        <c:v>238</c:v>
                      </c:pt>
                      <c:pt idx="6">
                        <c:v>99</c:v>
                      </c:pt>
                      <c:pt idx="7">
                        <c:v>116</c:v>
                      </c:pt>
                      <c:pt idx="8">
                        <c:v>2069</c:v>
                      </c:pt>
                      <c:pt idx="9">
                        <c:v>85</c:v>
                      </c:pt>
                    </c:numCache>
                  </c:numRef>
                </c:val>
                <c:extLst>
                  <c:ext xmlns:c16="http://schemas.microsoft.com/office/drawing/2014/chart" uri="{C3380CC4-5D6E-409C-BE32-E72D297353CC}">
                    <c16:uniqueId val="{00000001-57D5-4C74-990D-75AA7903153E}"/>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Question3!$C$1</c15:sqref>
                        </c15:formulaRef>
                      </c:ext>
                    </c:extLst>
                    <c:strCache>
                      <c:ptCount val="1"/>
                      <c:pt idx="0">
                        <c:v>Four_Runs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Question3!$A$2:$A$11</c15:sqref>
                        </c15:formulaRef>
                      </c:ext>
                    </c:extLst>
                    <c:strCache>
                      <c:ptCount val="10"/>
                      <c:pt idx="0">
                        <c:v>SP Narine</c:v>
                      </c:pt>
                      <c:pt idx="1">
                        <c:v>AD Russell</c:v>
                      </c:pt>
                      <c:pt idx="2">
                        <c:v>CH Gayle</c:v>
                      </c:pt>
                      <c:pt idx="3">
                        <c:v>CR Brathwaite</c:v>
                      </c:pt>
                      <c:pt idx="4">
                        <c:v>ST Jayasuriya</c:v>
                      </c:pt>
                      <c:pt idx="5">
                        <c:v>BCJ Cutting</c:v>
                      </c:pt>
                      <c:pt idx="6">
                        <c:v>MS Gony</c:v>
                      </c:pt>
                      <c:pt idx="7">
                        <c:v>KK Cooper</c:v>
                      </c:pt>
                      <c:pt idx="8">
                        <c:v>AC Gilchrist</c:v>
                      </c:pt>
                      <c:pt idx="9">
                        <c:v>MJ McClenaghan</c:v>
                      </c:pt>
                    </c:strCache>
                  </c:strRef>
                </c:cat>
                <c:val>
                  <c:numRef>
                    <c:extLst xmlns:c15="http://schemas.microsoft.com/office/drawing/2012/chart">
                      <c:ext xmlns:c15="http://schemas.microsoft.com/office/drawing/2012/chart" uri="{02D57815-91ED-43cb-92C2-25804820EDAC}">
                        <c15:formulaRef>
                          <c15:sqref>Question3!$C$2:$C$11</c15:sqref>
                        </c15:formulaRef>
                      </c:ext>
                    </c:extLst>
                    <c:numCache>
                      <c:formatCode>General</c:formatCode>
                      <c:ptCount val="10"/>
                      <c:pt idx="0">
                        <c:v>103</c:v>
                      </c:pt>
                      <c:pt idx="1">
                        <c:v>105</c:v>
                      </c:pt>
                      <c:pt idx="2">
                        <c:v>384</c:v>
                      </c:pt>
                      <c:pt idx="3">
                        <c:v>10</c:v>
                      </c:pt>
                      <c:pt idx="4">
                        <c:v>84</c:v>
                      </c:pt>
                      <c:pt idx="5">
                        <c:v>15</c:v>
                      </c:pt>
                      <c:pt idx="6">
                        <c:v>6</c:v>
                      </c:pt>
                      <c:pt idx="7">
                        <c:v>9</c:v>
                      </c:pt>
                      <c:pt idx="8">
                        <c:v>239</c:v>
                      </c:pt>
                      <c:pt idx="9">
                        <c:v>5</c:v>
                      </c:pt>
                    </c:numCache>
                  </c:numRef>
                </c:val>
                <c:extLst xmlns:c15="http://schemas.microsoft.com/office/drawing/2012/chart">
                  <c:ext xmlns:c16="http://schemas.microsoft.com/office/drawing/2014/chart" uri="{C3380CC4-5D6E-409C-BE32-E72D297353CC}">
                    <c16:uniqueId val="{00000002-57D5-4C74-990D-75AA7903153E}"/>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Question3!$D$1</c15:sqref>
                        </c15:formulaRef>
                      </c:ext>
                    </c:extLst>
                    <c:strCache>
                      <c:ptCount val="1"/>
                      <c:pt idx="0">
                        <c:v>Six_Runs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Question3!$A$2:$A$11</c15:sqref>
                        </c15:formulaRef>
                      </c:ext>
                    </c:extLst>
                    <c:strCache>
                      <c:ptCount val="10"/>
                      <c:pt idx="0">
                        <c:v>SP Narine</c:v>
                      </c:pt>
                      <c:pt idx="1">
                        <c:v>AD Russell</c:v>
                      </c:pt>
                      <c:pt idx="2">
                        <c:v>CH Gayle</c:v>
                      </c:pt>
                      <c:pt idx="3">
                        <c:v>CR Brathwaite</c:v>
                      </c:pt>
                      <c:pt idx="4">
                        <c:v>ST Jayasuriya</c:v>
                      </c:pt>
                      <c:pt idx="5">
                        <c:v>BCJ Cutting</c:v>
                      </c:pt>
                      <c:pt idx="6">
                        <c:v>MS Gony</c:v>
                      </c:pt>
                      <c:pt idx="7">
                        <c:v>KK Cooper</c:v>
                      </c:pt>
                      <c:pt idx="8">
                        <c:v>AC Gilchrist</c:v>
                      </c:pt>
                      <c:pt idx="9">
                        <c:v>MJ McClenaghan</c:v>
                      </c:pt>
                    </c:strCache>
                  </c:strRef>
                </c:cat>
                <c:val>
                  <c:numRef>
                    <c:extLst xmlns:c15="http://schemas.microsoft.com/office/drawing/2012/chart">
                      <c:ext xmlns:c15="http://schemas.microsoft.com/office/drawing/2012/chart" uri="{02D57815-91ED-43cb-92C2-25804820EDAC}">
                        <c15:formulaRef>
                          <c15:sqref>Question3!$D$2:$D$11</c15:sqref>
                        </c15:formulaRef>
                      </c:ext>
                    </c:extLst>
                    <c:numCache>
                      <c:formatCode>General</c:formatCode>
                      <c:ptCount val="10"/>
                      <c:pt idx="0">
                        <c:v>52</c:v>
                      </c:pt>
                      <c:pt idx="1">
                        <c:v>129</c:v>
                      </c:pt>
                      <c:pt idx="2">
                        <c:v>349</c:v>
                      </c:pt>
                      <c:pt idx="3">
                        <c:v>16</c:v>
                      </c:pt>
                      <c:pt idx="4">
                        <c:v>39</c:v>
                      </c:pt>
                      <c:pt idx="5">
                        <c:v>19</c:v>
                      </c:pt>
                      <c:pt idx="6">
                        <c:v>8</c:v>
                      </c:pt>
                      <c:pt idx="7">
                        <c:v>8</c:v>
                      </c:pt>
                      <c:pt idx="8">
                        <c:v>92</c:v>
                      </c:pt>
                      <c:pt idx="9">
                        <c:v>7</c:v>
                      </c:pt>
                    </c:numCache>
                  </c:numRef>
                </c:val>
                <c:extLst xmlns:c15="http://schemas.microsoft.com/office/drawing/2012/chart">
                  <c:ext xmlns:c16="http://schemas.microsoft.com/office/drawing/2014/chart" uri="{C3380CC4-5D6E-409C-BE32-E72D297353CC}">
                    <c16:uniqueId val="{00000003-57D5-4C74-990D-75AA7903153E}"/>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Question3!$E$1</c15:sqref>
                        </c15:formulaRef>
                      </c:ext>
                    </c:extLst>
                    <c:strCache>
                      <c:ptCount val="1"/>
                      <c:pt idx="0">
                        <c:v>Boundaries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Question3!$A$2:$A$11</c15:sqref>
                        </c15:formulaRef>
                      </c:ext>
                    </c:extLst>
                    <c:strCache>
                      <c:ptCount val="10"/>
                      <c:pt idx="0">
                        <c:v>SP Narine</c:v>
                      </c:pt>
                      <c:pt idx="1">
                        <c:v>AD Russell</c:v>
                      </c:pt>
                      <c:pt idx="2">
                        <c:v>CH Gayle</c:v>
                      </c:pt>
                      <c:pt idx="3">
                        <c:v>CR Brathwaite</c:v>
                      </c:pt>
                      <c:pt idx="4">
                        <c:v>ST Jayasuriya</c:v>
                      </c:pt>
                      <c:pt idx="5">
                        <c:v>BCJ Cutting</c:v>
                      </c:pt>
                      <c:pt idx="6">
                        <c:v>MS Gony</c:v>
                      </c:pt>
                      <c:pt idx="7">
                        <c:v>KK Cooper</c:v>
                      </c:pt>
                      <c:pt idx="8">
                        <c:v>AC Gilchrist</c:v>
                      </c:pt>
                      <c:pt idx="9">
                        <c:v>MJ McClenaghan</c:v>
                      </c:pt>
                    </c:strCache>
                  </c:strRef>
                </c:cat>
                <c:val>
                  <c:numRef>
                    <c:extLst xmlns:c15="http://schemas.microsoft.com/office/drawing/2012/chart">
                      <c:ext xmlns:c15="http://schemas.microsoft.com/office/drawing/2012/chart" uri="{02D57815-91ED-43cb-92C2-25804820EDAC}">
                        <c15:formulaRef>
                          <c15:sqref>Question3!$E$2:$E$11</c15:sqref>
                        </c15:formulaRef>
                      </c:ext>
                    </c:extLst>
                    <c:numCache>
                      <c:formatCode>General</c:formatCode>
                      <c:ptCount val="10"/>
                      <c:pt idx="0">
                        <c:v>155</c:v>
                      </c:pt>
                      <c:pt idx="1">
                        <c:v>234</c:v>
                      </c:pt>
                      <c:pt idx="2">
                        <c:v>733</c:v>
                      </c:pt>
                      <c:pt idx="3">
                        <c:v>26</c:v>
                      </c:pt>
                      <c:pt idx="4">
                        <c:v>123</c:v>
                      </c:pt>
                      <c:pt idx="5">
                        <c:v>34</c:v>
                      </c:pt>
                      <c:pt idx="6">
                        <c:v>14</c:v>
                      </c:pt>
                      <c:pt idx="7">
                        <c:v>17</c:v>
                      </c:pt>
                      <c:pt idx="8">
                        <c:v>331</c:v>
                      </c:pt>
                      <c:pt idx="9">
                        <c:v>12</c:v>
                      </c:pt>
                    </c:numCache>
                  </c:numRef>
                </c:val>
                <c:extLst xmlns:c15="http://schemas.microsoft.com/office/drawing/2012/chart">
                  <c:ext xmlns:c16="http://schemas.microsoft.com/office/drawing/2014/chart" uri="{C3380CC4-5D6E-409C-BE32-E72D297353CC}">
                    <c16:uniqueId val="{00000004-57D5-4C74-990D-75AA7903153E}"/>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Question3!$G$1</c15:sqref>
                        </c15:formulaRef>
                      </c:ext>
                    </c:extLst>
                    <c:strCache>
                      <c:ptCount val="1"/>
                      <c:pt idx="0">
                        <c:v>Seasons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Question3!$A$2:$A$11</c15:sqref>
                        </c15:formulaRef>
                      </c:ext>
                    </c:extLst>
                    <c:strCache>
                      <c:ptCount val="10"/>
                      <c:pt idx="0">
                        <c:v>SP Narine</c:v>
                      </c:pt>
                      <c:pt idx="1">
                        <c:v>AD Russell</c:v>
                      </c:pt>
                      <c:pt idx="2">
                        <c:v>CH Gayle</c:v>
                      </c:pt>
                      <c:pt idx="3">
                        <c:v>CR Brathwaite</c:v>
                      </c:pt>
                      <c:pt idx="4">
                        <c:v>ST Jayasuriya</c:v>
                      </c:pt>
                      <c:pt idx="5">
                        <c:v>BCJ Cutting</c:v>
                      </c:pt>
                      <c:pt idx="6">
                        <c:v>MS Gony</c:v>
                      </c:pt>
                      <c:pt idx="7">
                        <c:v>KK Cooper</c:v>
                      </c:pt>
                      <c:pt idx="8">
                        <c:v>AC Gilchrist</c:v>
                      </c:pt>
                      <c:pt idx="9">
                        <c:v>MJ McClenaghan</c:v>
                      </c:pt>
                    </c:strCache>
                  </c:strRef>
                </c:cat>
                <c:val>
                  <c:numRef>
                    <c:extLst xmlns:c15="http://schemas.microsoft.com/office/drawing/2012/chart">
                      <c:ext xmlns:c15="http://schemas.microsoft.com/office/drawing/2012/chart" uri="{02D57815-91ED-43cb-92C2-25804820EDAC}">
                        <c15:formulaRef>
                          <c15:sqref>Question3!$G$2:$G$11</c15:sqref>
                        </c15:formulaRef>
                      </c:ext>
                    </c:extLst>
                    <c:numCache>
                      <c:formatCode>General</c:formatCode>
                      <c:ptCount val="10"/>
                      <c:pt idx="0">
                        <c:v>9</c:v>
                      </c:pt>
                      <c:pt idx="1">
                        <c:v>8</c:v>
                      </c:pt>
                      <c:pt idx="2">
                        <c:v>12</c:v>
                      </c:pt>
                      <c:pt idx="3">
                        <c:v>4</c:v>
                      </c:pt>
                      <c:pt idx="4">
                        <c:v>3</c:v>
                      </c:pt>
                      <c:pt idx="5">
                        <c:v>5</c:v>
                      </c:pt>
                      <c:pt idx="6">
                        <c:v>6</c:v>
                      </c:pt>
                      <c:pt idx="7">
                        <c:v>3</c:v>
                      </c:pt>
                      <c:pt idx="8">
                        <c:v>6</c:v>
                      </c:pt>
                      <c:pt idx="9">
                        <c:v>5</c:v>
                      </c:pt>
                    </c:numCache>
                  </c:numRef>
                </c:val>
                <c:extLst xmlns:c15="http://schemas.microsoft.com/office/drawing/2012/chart">
                  <c:ext xmlns:c16="http://schemas.microsoft.com/office/drawing/2014/chart" uri="{C3380CC4-5D6E-409C-BE32-E72D297353CC}">
                    <c16:uniqueId val="{00000005-57D5-4C74-990D-75AA7903153E}"/>
                  </c:ext>
                </c:extLst>
              </c15:ser>
            </c15:filteredBarSeries>
          </c:ext>
        </c:extLst>
      </c:barChart>
      <c:catAx>
        <c:axId val="287656224"/>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sz="1800" b="1" dirty="0">
                    <a:solidFill>
                      <a:schemeClr val="accent4"/>
                    </a:solidFill>
                    <a:latin typeface="Bell MT" panose="02020503060305020303" pitchFamily="18" charset="0"/>
                  </a:rPr>
                  <a:t>Players</a:t>
                </a:r>
              </a:p>
            </c:rich>
          </c:tx>
          <c:layout>
            <c:manualLayout>
              <c:xMode val="edge"/>
              <c:yMode val="edge"/>
              <c:x val="0.46226055134285488"/>
              <c:y val="0.9253575768283025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657184"/>
        <c:crosses val="autoZero"/>
        <c:auto val="1"/>
        <c:lblAlgn val="ctr"/>
        <c:lblOffset val="100"/>
        <c:noMultiLvlLbl val="0"/>
      </c:catAx>
      <c:valAx>
        <c:axId val="287657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sz="1800" b="1" dirty="0">
                    <a:solidFill>
                      <a:schemeClr val="accent4"/>
                    </a:solidFill>
                    <a:latin typeface="Bell MT" panose="02020503060305020303" pitchFamily="18" charset="0"/>
                  </a:rPr>
                  <a:t>Boundaries</a:t>
                </a:r>
                <a:r>
                  <a:rPr lang="en-IN" sz="1800" b="1" baseline="0" dirty="0">
                    <a:solidFill>
                      <a:schemeClr val="accent4"/>
                    </a:solidFill>
                    <a:latin typeface="Bell MT" panose="02020503060305020303" pitchFamily="18" charset="0"/>
                  </a:rPr>
                  <a:t> Percentage</a:t>
                </a:r>
                <a:endParaRPr lang="en-IN" sz="1800" b="1" dirty="0">
                  <a:solidFill>
                    <a:schemeClr val="accent4"/>
                  </a:solidFill>
                  <a:latin typeface="Bell MT" panose="02020503060305020303" pitchFamily="18" charset="0"/>
                </a:endParaRP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656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dirty="0">
                <a:solidFill>
                  <a:schemeClr val="accent3"/>
                </a:solidFill>
                <a:latin typeface="Bell MT" panose="02020503060305020303" pitchFamily="18" charset="0"/>
              </a:rPr>
              <a:t>Bowlers</a:t>
            </a:r>
            <a:r>
              <a:rPr lang="en-US" sz="2000" b="1" baseline="0" dirty="0">
                <a:solidFill>
                  <a:schemeClr val="accent3"/>
                </a:solidFill>
                <a:latin typeface="Bell MT" panose="02020503060305020303" pitchFamily="18" charset="0"/>
              </a:rPr>
              <a:t> vs </a:t>
            </a:r>
            <a:r>
              <a:rPr lang="en-US" sz="2000" b="1" dirty="0">
                <a:solidFill>
                  <a:schemeClr val="accent3"/>
                </a:solidFill>
                <a:latin typeface="Bell MT" panose="02020503060305020303" pitchFamily="18" charset="0"/>
              </a:rPr>
              <a:t>Economy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Question4!$C$1</c:f>
              <c:strCache>
                <c:ptCount val="1"/>
                <c:pt idx="0">
                  <c:v>Economy</c:v>
                </c:pt>
              </c:strCache>
            </c:strRef>
          </c:tx>
          <c:spPr>
            <a:solidFill>
              <a:srgbClr val="B260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Question4!$A$2:$A$11</c:f>
              <c:strCache>
                <c:ptCount val="10"/>
                <c:pt idx="0">
                  <c:v>Rashid Khan</c:v>
                </c:pt>
                <c:pt idx="1">
                  <c:v>A Kumble</c:v>
                </c:pt>
                <c:pt idx="2">
                  <c:v>M Muralitharan</c:v>
                </c:pt>
                <c:pt idx="3">
                  <c:v>DW Steyn</c:v>
                </c:pt>
                <c:pt idx="4">
                  <c:v>R Ashwin</c:v>
                </c:pt>
                <c:pt idx="5">
                  <c:v>SP Narine</c:v>
                </c:pt>
                <c:pt idx="6">
                  <c:v>DL Vettori</c:v>
                </c:pt>
                <c:pt idx="7">
                  <c:v>Washington Sundar</c:v>
                </c:pt>
                <c:pt idx="8">
                  <c:v>J Botha</c:v>
                </c:pt>
                <c:pt idx="9">
                  <c:v>R Tewatia</c:v>
                </c:pt>
              </c:strCache>
            </c:strRef>
          </c:cat>
          <c:val>
            <c:numRef>
              <c:f>Question4!$C$2:$C$11</c:f>
              <c:numCache>
                <c:formatCode>0.0</c:formatCode>
                <c:ptCount val="10"/>
                <c:pt idx="0">
                  <c:v>6.33422818791946</c:v>
                </c:pt>
                <c:pt idx="1">
                  <c:v>6.6469989827060001</c:v>
                </c:pt>
                <c:pt idx="2">
                  <c:v>6.6772352568167399</c:v>
                </c:pt>
                <c:pt idx="3">
                  <c:v>6.7697715289982403</c:v>
                </c:pt>
                <c:pt idx="4">
                  <c:v>6.7736699729485998</c:v>
                </c:pt>
                <c:pt idx="5">
                  <c:v>6.8158640226628799</c:v>
                </c:pt>
                <c:pt idx="6">
                  <c:v>6.8331210191082796</c:v>
                </c:pt>
                <c:pt idx="7">
                  <c:v>6.8909090909090898</c:v>
                </c:pt>
                <c:pt idx="8">
                  <c:v>6.9224259520451303</c:v>
                </c:pt>
                <c:pt idx="9">
                  <c:v>6.9914821124361097</c:v>
                </c:pt>
              </c:numCache>
            </c:numRef>
          </c:val>
          <c:extLst>
            <c:ext xmlns:c16="http://schemas.microsoft.com/office/drawing/2014/chart" uri="{C3380CC4-5D6E-409C-BE32-E72D297353CC}">
              <c16:uniqueId val="{00000000-18BA-4EAD-9394-4C60AE584C33}"/>
            </c:ext>
          </c:extLst>
        </c:ser>
        <c:dLbls>
          <c:dLblPos val="outEnd"/>
          <c:showLegendKey val="0"/>
          <c:showVal val="1"/>
          <c:showCatName val="0"/>
          <c:showSerName val="0"/>
          <c:showPercent val="0"/>
          <c:showBubbleSize val="0"/>
        </c:dLbls>
        <c:gapWidth val="219"/>
        <c:overlap val="-27"/>
        <c:axId val="2063772479"/>
        <c:axId val="2063751839"/>
        <c:extLst>
          <c:ext xmlns:c15="http://schemas.microsoft.com/office/drawing/2012/chart" uri="{02D57815-91ED-43cb-92C2-25804820EDAC}">
            <c15:filteredBarSeries>
              <c15:ser>
                <c:idx val="0"/>
                <c:order val="0"/>
                <c:tx>
                  <c:strRef>
                    <c:extLst>
                      <c:ext uri="{02D57815-91ED-43cb-92C2-25804820EDAC}">
                        <c15:formulaRef>
                          <c15:sqref>Question4!$B$1</c15:sqref>
                        </c15:formulaRef>
                      </c:ext>
                    </c:extLst>
                    <c:strCache>
                      <c:ptCount val="1"/>
                      <c:pt idx="0">
                        <c:v>Total_balls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Question4!$A$2:$A$11</c15:sqref>
                        </c15:formulaRef>
                      </c:ext>
                    </c:extLst>
                    <c:strCache>
                      <c:ptCount val="10"/>
                      <c:pt idx="0">
                        <c:v>Rashid Khan</c:v>
                      </c:pt>
                      <c:pt idx="1">
                        <c:v>A Kumble</c:v>
                      </c:pt>
                      <c:pt idx="2">
                        <c:v>M Muralitharan</c:v>
                      </c:pt>
                      <c:pt idx="3">
                        <c:v>DW Steyn</c:v>
                      </c:pt>
                      <c:pt idx="4">
                        <c:v>R Ashwin</c:v>
                      </c:pt>
                      <c:pt idx="5">
                        <c:v>SP Narine</c:v>
                      </c:pt>
                      <c:pt idx="6">
                        <c:v>DL Vettori</c:v>
                      </c:pt>
                      <c:pt idx="7">
                        <c:v>Washington Sundar</c:v>
                      </c:pt>
                      <c:pt idx="8">
                        <c:v>J Botha</c:v>
                      </c:pt>
                      <c:pt idx="9">
                        <c:v>R Tewatia</c:v>
                      </c:pt>
                    </c:strCache>
                  </c:strRef>
                </c:cat>
                <c:val>
                  <c:numRef>
                    <c:extLst>
                      <c:ext uri="{02D57815-91ED-43cb-92C2-25804820EDAC}">
                        <c15:formulaRef>
                          <c15:sqref>Question4!$B$2:$B$11</c15:sqref>
                        </c15:formulaRef>
                      </c:ext>
                    </c:extLst>
                    <c:numCache>
                      <c:formatCode>General</c:formatCode>
                      <c:ptCount val="10"/>
                      <c:pt idx="0">
                        <c:v>1490</c:v>
                      </c:pt>
                      <c:pt idx="1">
                        <c:v>983</c:v>
                      </c:pt>
                      <c:pt idx="2">
                        <c:v>1577</c:v>
                      </c:pt>
                      <c:pt idx="3">
                        <c:v>2276</c:v>
                      </c:pt>
                      <c:pt idx="4">
                        <c:v>3327</c:v>
                      </c:pt>
                      <c:pt idx="5">
                        <c:v>2824</c:v>
                      </c:pt>
                      <c:pt idx="6">
                        <c:v>785</c:v>
                      </c:pt>
                      <c:pt idx="7">
                        <c:v>660</c:v>
                      </c:pt>
                      <c:pt idx="8">
                        <c:v>709</c:v>
                      </c:pt>
                      <c:pt idx="9">
                        <c:v>587</c:v>
                      </c:pt>
                    </c:numCache>
                  </c:numRef>
                </c:val>
                <c:extLst>
                  <c:ext xmlns:c16="http://schemas.microsoft.com/office/drawing/2014/chart" uri="{C3380CC4-5D6E-409C-BE32-E72D297353CC}">
                    <c16:uniqueId val="{00000001-18BA-4EAD-9394-4C60AE584C33}"/>
                  </c:ext>
                </c:extLst>
              </c15:ser>
            </c15:filteredBarSeries>
          </c:ext>
        </c:extLst>
      </c:barChart>
      <c:catAx>
        <c:axId val="2063772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800" b="1" dirty="0">
                    <a:solidFill>
                      <a:schemeClr val="accent3">
                        <a:lumMod val="75000"/>
                      </a:schemeClr>
                    </a:solidFill>
                    <a:latin typeface="Bell MT" panose="02020503060305020303" pitchFamily="18" charset="0"/>
                  </a:rPr>
                  <a:t>Bowlers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3751839"/>
        <c:crosses val="autoZero"/>
        <c:auto val="1"/>
        <c:lblAlgn val="ctr"/>
        <c:lblOffset val="100"/>
        <c:noMultiLvlLbl val="0"/>
      </c:catAx>
      <c:valAx>
        <c:axId val="20637518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1" dirty="0">
                    <a:latin typeface="Bell MT" panose="02020503060305020303" pitchFamily="18" charset="0"/>
                  </a:rPr>
                  <a:t>Economy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3772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dirty="0">
                <a:solidFill>
                  <a:schemeClr val="accent3"/>
                </a:solidFill>
                <a:latin typeface="Bell MT" panose="02020503060305020303" pitchFamily="18" charset="0"/>
              </a:rPr>
              <a:t>Bowler vs Strike</a:t>
            </a:r>
            <a:r>
              <a:rPr lang="en-US" sz="2000" b="1" baseline="0" dirty="0">
                <a:solidFill>
                  <a:schemeClr val="accent3"/>
                </a:solidFill>
                <a:latin typeface="Bell MT" panose="02020503060305020303" pitchFamily="18" charset="0"/>
              </a:rPr>
              <a:t> R</a:t>
            </a:r>
            <a:r>
              <a:rPr lang="en-US" sz="2000" b="1" dirty="0">
                <a:solidFill>
                  <a:schemeClr val="accent3"/>
                </a:solidFill>
                <a:latin typeface="Bell MT" panose="02020503060305020303" pitchFamily="18" charset="0"/>
              </a:rPr>
              <a:t>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Question5!$C$1</c:f>
              <c:strCache>
                <c:ptCount val="1"/>
                <c:pt idx="0">
                  <c:v>strike_rate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Question5!$A$2:$A$11</c:f>
              <c:strCache>
                <c:ptCount val="10"/>
                <c:pt idx="0">
                  <c:v>K Rabada</c:v>
                </c:pt>
                <c:pt idx="1">
                  <c:v>DE Bollinger</c:v>
                </c:pt>
                <c:pt idx="2">
                  <c:v>AJ Tye</c:v>
                </c:pt>
                <c:pt idx="3">
                  <c:v>MA Starc</c:v>
                </c:pt>
                <c:pt idx="4">
                  <c:v>SL Malinga</c:v>
                </c:pt>
                <c:pt idx="5">
                  <c:v>Imran Tahir</c:v>
                </c:pt>
                <c:pt idx="6">
                  <c:v>DJ Bravo</c:v>
                </c:pt>
                <c:pt idx="7">
                  <c:v>A Nehra</c:v>
                </c:pt>
                <c:pt idx="8">
                  <c:v>S Aravind</c:v>
                </c:pt>
                <c:pt idx="9">
                  <c:v>KK Cooper</c:v>
                </c:pt>
              </c:strCache>
            </c:strRef>
          </c:cat>
          <c:val>
            <c:numRef>
              <c:f>Question5!$C$2:$C$11</c:f>
              <c:numCache>
                <c:formatCode>0.0</c:formatCode>
                <c:ptCount val="10"/>
                <c:pt idx="0">
                  <c:v>12.7272727272727</c:v>
                </c:pt>
                <c:pt idx="1">
                  <c:v>13.953488372093</c:v>
                </c:pt>
                <c:pt idx="2">
                  <c:v>14.3333333333333</c:v>
                </c:pt>
                <c:pt idx="3">
                  <c:v>15.692307692307599</c:v>
                </c:pt>
                <c:pt idx="4">
                  <c:v>15.819148936170199</c:v>
                </c:pt>
                <c:pt idx="5">
                  <c:v>15.831325301204799</c:v>
                </c:pt>
                <c:pt idx="6">
                  <c:v>16.262857142857101</c:v>
                </c:pt>
                <c:pt idx="7">
                  <c:v>16.3140495867768</c:v>
                </c:pt>
                <c:pt idx="8">
                  <c:v>16.4166666666666</c:v>
                </c:pt>
                <c:pt idx="9">
                  <c:v>16.6666666666666</c:v>
                </c:pt>
              </c:numCache>
            </c:numRef>
          </c:val>
          <c:extLst>
            <c:ext xmlns:c16="http://schemas.microsoft.com/office/drawing/2014/chart" uri="{C3380CC4-5D6E-409C-BE32-E72D297353CC}">
              <c16:uniqueId val="{00000000-789A-46DD-9915-890D44051513}"/>
            </c:ext>
          </c:extLst>
        </c:ser>
        <c:dLbls>
          <c:dLblPos val="outEnd"/>
          <c:showLegendKey val="0"/>
          <c:showVal val="1"/>
          <c:showCatName val="0"/>
          <c:showSerName val="0"/>
          <c:showPercent val="0"/>
          <c:showBubbleSize val="0"/>
        </c:dLbls>
        <c:gapWidth val="219"/>
        <c:overlap val="-27"/>
        <c:axId val="226506272"/>
        <c:axId val="226529792"/>
        <c:extLst>
          <c:ext xmlns:c15="http://schemas.microsoft.com/office/drawing/2012/chart" uri="{02D57815-91ED-43cb-92C2-25804820EDAC}">
            <c15:filteredBarSeries>
              <c15:ser>
                <c:idx val="0"/>
                <c:order val="0"/>
                <c:tx>
                  <c:strRef>
                    <c:extLst>
                      <c:ext uri="{02D57815-91ED-43cb-92C2-25804820EDAC}">
                        <c15:formulaRef>
                          <c15:sqref>Question5!$B$1</c15:sqref>
                        </c15:formulaRef>
                      </c:ext>
                    </c:extLst>
                    <c:strCache>
                      <c:ptCount val="1"/>
                      <c:pt idx="0">
                        <c:v>wicket_taken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Question5!$A$2:$A$11</c15:sqref>
                        </c15:formulaRef>
                      </c:ext>
                    </c:extLst>
                    <c:strCache>
                      <c:ptCount val="10"/>
                      <c:pt idx="0">
                        <c:v>K Rabada</c:v>
                      </c:pt>
                      <c:pt idx="1">
                        <c:v>DE Bollinger</c:v>
                      </c:pt>
                      <c:pt idx="2">
                        <c:v>AJ Tye</c:v>
                      </c:pt>
                      <c:pt idx="3">
                        <c:v>MA Starc</c:v>
                      </c:pt>
                      <c:pt idx="4">
                        <c:v>SL Malinga</c:v>
                      </c:pt>
                      <c:pt idx="5">
                        <c:v>Imran Tahir</c:v>
                      </c:pt>
                      <c:pt idx="6">
                        <c:v>DJ Bravo</c:v>
                      </c:pt>
                      <c:pt idx="7">
                        <c:v>A Nehra</c:v>
                      </c:pt>
                      <c:pt idx="8">
                        <c:v>S Aravind</c:v>
                      </c:pt>
                      <c:pt idx="9">
                        <c:v>KK Cooper</c:v>
                      </c:pt>
                    </c:strCache>
                  </c:strRef>
                </c:cat>
                <c:val>
                  <c:numRef>
                    <c:extLst>
                      <c:ext uri="{02D57815-91ED-43cb-92C2-25804820EDAC}">
                        <c15:formulaRef>
                          <c15:sqref>Question5!$B$2:$B$11</c15:sqref>
                        </c15:formulaRef>
                      </c:ext>
                    </c:extLst>
                    <c:numCache>
                      <c:formatCode>General</c:formatCode>
                      <c:ptCount val="10"/>
                      <c:pt idx="0">
                        <c:v>66</c:v>
                      </c:pt>
                      <c:pt idx="1">
                        <c:v>43</c:v>
                      </c:pt>
                      <c:pt idx="2">
                        <c:v>45</c:v>
                      </c:pt>
                      <c:pt idx="3">
                        <c:v>39</c:v>
                      </c:pt>
                      <c:pt idx="4">
                        <c:v>188</c:v>
                      </c:pt>
                      <c:pt idx="5">
                        <c:v>83</c:v>
                      </c:pt>
                      <c:pt idx="6">
                        <c:v>175</c:v>
                      </c:pt>
                      <c:pt idx="7">
                        <c:v>121</c:v>
                      </c:pt>
                      <c:pt idx="8">
                        <c:v>48</c:v>
                      </c:pt>
                      <c:pt idx="9">
                        <c:v>36</c:v>
                      </c:pt>
                    </c:numCache>
                  </c:numRef>
                </c:val>
                <c:extLst>
                  <c:ext xmlns:c16="http://schemas.microsoft.com/office/drawing/2014/chart" uri="{C3380CC4-5D6E-409C-BE32-E72D297353CC}">
                    <c16:uniqueId val="{00000001-789A-46DD-9915-890D44051513}"/>
                  </c:ext>
                </c:extLst>
              </c15:ser>
            </c15:filteredBarSeries>
          </c:ext>
        </c:extLst>
      </c:barChart>
      <c:catAx>
        <c:axId val="2265062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800" b="1" dirty="0">
                    <a:solidFill>
                      <a:schemeClr val="accent3"/>
                    </a:solidFill>
                    <a:latin typeface="Bell MT" panose="02020503060305020303" pitchFamily="18" charset="0"/>
                  </a:rPr>
                  <a:t>Bowlers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6529792"/>
        <c:crosses val="autoZero"/>
        <c:auto val="1"/>
        <c:lblAlgn val="ctr"/>
        <c:lblOffset val="100"/>
        <c:noMultiLvlLbl val="0"/>
      </c:catAx>
      <c:valAx>
        <c:axId val="226529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b="1" dirty="0">
                    <a:solidFill>
                      <a:schemeClr val="accent3"/>
                    </a:solidFill>
                    <a:latin typeface="Bell MT" panose="02020503060305020303" pitchFamily="18" charset="0"/>
                  </a:rPr>
                  <a:t>Strike</a:t>
                </a:r>
                <a:r>
                  <a:rPr lang="en-IN" sz="1400" b="1" baseline="0" dirty="0">
                    <a:solidFill>
                      <a:schemeClr val="accent3"/>
                    </a:solidFill>
                    <a:latin typeface="Bell MT" panose="02020503060305020303" pitchFamily="18" charset="0"/>
                  </a:rPr>
                  <a:t> Rate</a:t>
                </a:r>
                <a:endParaRPr lang="en-IN" sz="1400" b="1" dirty="0">
                  <a:solidFill>
                    <a:schemeClr val="accent3"/>
                  </a:solidFill>
                  <a:latin typeface="Bell MT" panose="02020503060305020303" pitchFamily="18"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6506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400" b="1" dirty="0">
                <a:solidFill>
                  <a:schemeClr val="tx1"/>
                </a:solidFill>
                <a:latin typeface="Bell MT" panose="02020503060305020303" pitchFamily="18" charset="0"/>
              </a:rPr>
              <a:t>Players</a:t>
            </a:r>
            <a:r>
              <a:rPr lang="en-IN" sz="2400" b="1" baseline="0" dirty="0">
                <a:solidFill>
                  <a:schemeClr val="tx1"/>
                </a:solidFill>
                <a:latin typeface="Bell MT" panose="02020503060305020303" pitchFamily="18" charset="0"/>
              </a:rPr>
              <a:t> vs Strike Rate</a:t>
            </a:r>
            <a:endParaRPr lang="en-IN" sz="2400" b="1" dirty="0">
              <a:solidFill>
                <a:schemeClr val="tx1"/>
              </a:solidFill>
              <a:latin typeface="Bell MT" panose="02020503060305020303"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QUESTION6!$D$1</c:f>
              <c:strCache>
                <c:ptCount val="1"/>
                <c:pt idx="0">
                  <c:v>bowler_sr</c:v>
                </c:pt>
              </c:strCache>
            </c:strRef>
          </c:tx>
          <c:spPr>
            <a:solidFill>
              <a:srgbClr val="155078">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QUESTION6!$A$2:$A$11</c:f>
              <c:strCache>
                <c:ptCount val="10"/>
                <c:pt idx="0">
                  <c:v>AD Russell</c:v>
                </c:pt>
                <c:pt idx="1">
                  <c:v>SP Narine</c:v>
                </c:pt>
                <c:pt idx="2">
                  <c:v>HH Pandya</c:v>
                </c:pt>
                <c:pt idx="3">
                  <c:v>GJ Maxwell</c:v>
                </c:pt>
                <c:pt idx="4">
                  <c:v>KA Pollard</c:v>
                </c:pt>
                <c:pt idx="5">
                  <c:v>CH Gayle</c:v>
                </c:pt>
                <c:pt idx="6">
                  <c:v>KH Pandya</c:v>
                </c:pt>
                <c:pt idx="7">
                  <c:v>YK Pathan</c:v>
                </c:pt>
                <c:pt idx="8">
                  <c:v>JA Morkel</c:v>
                </c:pt>
                <c:pt idx="9">
                  <c:v>SR Watson</c:v>
                </c:pt>
              </c:strCache>
            </c:strRef>
          </c:cat>
          <c:val>
            <c:numRef>
              <c:f>QUESTION6!$D$2:$D$11</c:f>
              <c:numCache>
                <c:formatCode>0.00</c:formatCode>
                <c:ptCount val="10"/>
                <c:pt idx="0">
                  <c:v>17.701492537313399</c:v>
                </c:pt>
                <c:pt idx="1">
                  <c:v>19.7482517482517</c:v>
                </c:pt>
                <c:pt idx="2">
                  <c:v>20.311111111111099</c:v>
                </c:pt>
                <c:pt idx="3">
                  <c:v>27.9</c:v>
                </c:pt>
                <c:pt idx="4">
                  <c:v>19.915492957746402</c:v>
                </c:pt>
                <c:pt idx="5">
                  <c:v>30.736842105263101</c:v>
                </c:pt>
                <c:pt idx="6">
                  <c:v>26.183673469387699</c:v>
                </c:pt>
                <c:pt idx="7">
                  <c:v>25.739130434782599</c:v>
                </c:pt>
                <c:pt idx="8">
                  <c:v>18.8229166666666</c:v>
                </c:pt>
                <c:pt idx="9">
                  <c:v>19.971962616822399</c:v>
                </c:pt>
              </c:numCache>
            </c:numRef>
          </c:val>
          <c:extLst>
            <c:ext xmlns:c16="http://schemas.microsoft.com/office/drawing/2014/chart" uri="{C3380CC4-5D6E-409C-BE32-E72D297353CC}">
              <c16:uniqueId val="{00000000-B90C-4908-82B4-6FC8855C177A}"/>
            </c:ext>
          </c:extLst>
        </c:ser>
        <c:ser>
          <c:idx val="1"/>
          <c:order val="1"/>
          <c:tx>
            <c:strRef>
              <c:f>QUESTION6!$B$1</c:f>
              <c:strCache>
                <c:ptCount val="1"/>
                <c:pt idx="0">
                  <c:v>batting_sr</c:v>
                </c:pt>
              </c:strCache>
            </c:strRef>
          </c:tx>
          <c:spPr>
            <a:solidFill>
              <a:srgbClr val="B260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QUESTION6!$A$2:$A$11</c:f>
              <c:strCache>
                <c:ptCount val="10"/>
                <c:pt idx="0">
                  <c:v>AD Russell</c:v>
                </c:pt>
                <c:pt idx="1">
                  <c:v>SP Narine</c:v>
                </c:pt>
                <c:pt idx="2">
                  <c:v>HH Pandya</c:v>
                </c:pt>
                <c:pt idx="3">
                  <c:v>GJ Maxwell</c:v>
                </c:pt>
                <c:pt idx="4">
                  <c:v>KA Pollard</c:v>
                </c:pt>
                <c:pt idx="5">
                  <c:v>CH Gayle</c:v>
                </c:pt>
                <c:pt idx="6">
                  <c:v>KH Pandya</c:v>
                </c:pt>
                <c:pt idx="7">
                  <c:v>YK Pathan</c:v>
                </c:pt>
                <c:pt idx="8">
                  <c:v>JA Morkel</c:v>
                </c:pt>
                <c:pt idx="9">
                  <c:v>SR Watson</c:v>
                </c:pt>
              </c:strCache>
            </c:strRef>
          </c:cat>
          <c:val>
            <c:numRef>
              <c:f>QUESTION6!$B$2:$B$11</c:f>
              <c:numCache>
                <c:formatCode>0.00</c:formatCode>
                <c:ptCount val="10"/>
                <c:pt idx="0">
                  <c:v>171.995464852607</c:v>
                </c:pt>
                <c:pt idx="1">
                  <c:v>155.67190226875999</c:v>
                </c:pt>
                <c:pt idx="2">
                  <c:v>150.39018952062401</c:v>
                </c:pt>
                <c:pt idx="3">
                  <c:v>148.568608094768</c:v>
                </c:pt>
                <c:pt idx="4">
                  <c:v>143.47413383958201</c:v>
                </c:pt>
                <c:pt idx="5">
                  <c:v>142.78874925194401</c:v>
                </c:pt>
                <c:pt idx="6">
                  <c:v>137.551581843191</c:v>
                </c:pt>
                <c:pt idx="7">
                  <c:v>137.51072961373299</c:v>
                </c:pt>
                <c:pt idx="8">
                  <c:v>136.990154711673</c:v>
                </c:pt>
                <c:pt idx="9">
                  <c:v>134.141274238227</c:v>
                </c:pt>
              </c:numCache>
            </c:numRef>
          </c:val>
          <c:extLst>
            <c:ext xmlns:c16="http://schemas.microsoft.com/office/drawing/2014/chart" uri="{C3380CC4-5D6E-409C-BE32-E72D297353CC}">
              <c16:uniqueId val="{00000001-B90C-4908-82B4-6FC8855C177A}"/>
            </c:ext>
          </c:extLst>
        </c:ser>
        <c:dLbls>
          <c:dLblPos val="outEnd"/>
          <c:showLegendKey val="0"/>
          <c:showVal val="1"/>
          <c:showCatName val="0"/>
          <c:showSerName val="0"/>
          <c:showPercent val="0"/>
          <c:showBubbleSize val="0"/>
        </c:dLbls>
        <c:gapWidth val="219"/>
        <c:overlap val="-27"/>
        <c:axId val="1850419311"/>
        <c:axId val="1850412111"/>
      </c:barChart>
      <c:catAx>
        <c:axId val="18504193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1" dirty="0">
                    <a:solidFill>
                      <a:schemeClr val="tx1"/>
                    </a:solidFill>
                    <a:latin typeface="Bell MT" panose="02020503060305020303" pitchFamily="18" charset="0"/>
                  </a:rPr>
                  <a:t>Players</a:t>
                </a:r>
              </a:p>
            </c:rich>
          </c:tx>
          <c:layout>
            <c:manualLayout>
              <c:xMode val="edge"/>
              <c:yMode val="edge"/>
              <c:x val="0.4493599645861725"/>
              <c:y val="0.9269331928154399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412111"/>
        <c:crosses val="autoZero"/>
        <c:auto val="1"/>
        <c:lblAlgn val="ctr"/>
        <c:lblOffset val="100"/>
        <c:noMultiLvlLbl val="0"/>
      </c:catAx>
      <c:valAx>
        <c:axId val="18504121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600" b="1" dirty="0">
                    <a:solidFill>
                      <a:schemeClr val="tx1"/>
                    </a:solidFill>
                    <a:latin typeface="Bell MT" panose="02020503060305020303" pitchFamily="18" charset="0"/>
                  </a:rPr>
                  <a:t>Strike</a:t>
                </a:r>
                <a:r>
                  <a:rPr lang="en-IN" sz="1600" b="1" baseline="0" dirty="0">
                    <a:solidFill>
                      <a:schemeClr val="tx1"/>
                    </a:solidFill>
                    <a:latin typeface="Bell MT" panose="02020503060305020303" pitchFamily="18" charset="0"/>
                  </a:rPr>
                  <a:t> Rate</a:t>
                </a:r>
                <a:endParaRPr lang="en-IN" sz="1600" b="1" dirty="0">
                  <a:solidFill>
                    <a:schemeClr val="tx1"/>
                  </a:solidFill>
                  <a:latin typeface="Bell MT" panose="02020503060305020303" pitchFamily="18"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41931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r"/>
      <c:layout>
        <c:manualLayout>
          <c:xMode val="edge"/>
          <c:yMode val="edge"/>
          <c:x val="0.91738488369267956"/>
          <c:y val="0.46091575544392377"/>
          <c:w val="7.395932914533318E-2"/>
          <c:h val="0.131491616584274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800" b="1" dirty="0">
                <a:solidFill>
                  <a:schemeClr val="accent4"/>
                </a:solidFill>
                <a:latin typeface="Bell MT" panose="02020503060305020303" pitchFamily="18" charset="0"/>
              </a:rPr>
              <a:t>Players</a:t>
            </a:r>
            <a:r>
              <a:rPr lang="en-IN" sz="1800" b="1" baseline="0" dirty="0">
                <a:solidFill>
                  <a:schemeClr val="accent4"/>
                </a:solidFill>
                <a:latin typeface="Bell MT" panose="02020503060305020303" pitchFamily="18" charset="0"/>
              </a:rPr>
              <a:t> vs distribution of total dismissal</a:t>
            </a:r>
            <a:endParaRPr lang="en-IN" sz="1800" b="1" dirty="0">
              <a:solidFill>
                <a:schemeClr val="accent4"/>
              </a:solidFill>
              <a:latin typeface="Bell MT" panose="02020503060305020303" pitchFamily="18"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FIELDERS!$B$1</c:f>
              <c:strCache>
                <c:ptCount val="1"/>
                <c:pt idx="0">
                  <c:v>stumped_total</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FIELDERS!$A$2:$A$11</c:f>
              <c:strCache>
                <c:ptCount val="10"/>
                <c:pt idx="0">
                  <c:v>MS Dhoni</c:v>
                </c:pt>
                <c:pt idx="1">
                  <c:v>KD Karthik</c:v>
                </c:pt>
                <c:pt idx="2">
                  <c:v>RV Uthappa</c:v>
                </c:pt>
                <c:pt idx="3">
                  <c:v>AB de Villiers</c:v>
                </c:pt>
                <c:pt idx="4">
                  <c:v>SK Raina</c:v>
                </c:pt>
                <c:pt idx="5">
                  <c:v>RG Sharma</c:v>
                </c:pt>
                <c:pt idx="6">
                  <c:v>PA Patel</c:v>
                </c:pt>
                <c:pt idx="7">
                  <c:v>KA Pollard</c:v>
                </c:pt>
                <c:pt idx="8">
                  <c:v>V Kohli</c:v>
                </c:pt>
                <c:pt idx="9">
                  <c:v>WP Saha</c:v>
                </c:pt>
              </c:strCache>
            </c:strRef>
          </c:cat>
          <c:val>
            <c:numRef>
              <c:f>FIELDERS!$B$2:$B$11</c:f>
              <c:numCache>
                <c:formatCode>General</c:formatCode>
                <c:ptCount val="10"/>
                <c:pt idx="0">
                  <c:v>39</c:v>
                </c:pt>
                <c:pt idx="1">
                  <c:v>30</c:v>
                </c:pt>
                <c:pt idx="2">
                  <c:v>32</c:v>
                </c:pt>
                <c:pt idx="3">
                  <c:v>8</c:v>
                </c:pt>
                <c:pt idx="4">
                  <c:v>0</c:v>
                </c:pt>
                <c:pt idx="5">
                  <c:v>0</c:v>
                </c:pt>
                <c:pt idx="6">
                  <c:v>16</c:v>
                </c:pt>
                <c:pt idx="7">
                  <c:v>0</c:v>
                </c:pt>
                <c:pt idx="8">
                  <c:v>0</c:v>
                </c:pt>
                <c:pt idx="9">
                  <c:v>20</c:v>
                </c:pt>
              </c:numCache>
            </c:numRef>
          </c:val>
          <c:extLst>
            <c:ext xmlns:c16="http://schemas.microsoft.com/office/drawing/2014/chart" uri="{C3380CC4-5D6E-409C-BE32-E72D297353CC}">
              <c16:uniqueId val="{00000000-A38B-472D-AD30-1B3C771D6285}"/>
            </c:ext>
          </c:extLst>
        </c:ser>
        <c:ser>
          <c:idx val="1"/>
          <c:order val="1"/>
          <c:tx>
            <c:strRef>
              <c:f>FIELDERS!$C$1</c:f>
              <c:strCache>
                <c:ptCount val="1"/>
                <c:pt idx="0">
                  <c:v>run_out_total</c:v>
                </c:pt>
              </c:strCache>
            </c:strRef>
          </c:tx>
          <c:spPr>
            <a:solidFill>
              <a:schemeClr val="accent2">
                <a:lumMod val="25000"/>
                <a:lumOff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FIELDERS!$A$2:$A$11</c:f>
              <c:strCache>
                <c:ptCount val="10"/>
                <c:pt idx="0">
                  <c:v>MS Dhoni</c:v>
                </c:pt>
                <c:pt idx="1">
                  <c:v>KD Karthik</c:v>
                </c:pt>
                <c:pt idx="2">
                  <c:v>RV Uthappa</c:v>
                </c:pt>
                <c:pt idx="3">
                  <c:v>AB de Villiers</c:v>
                </c:pt>
                <c:pt idx="4">
                  <c:v>SK Raina</c:v>
                </c:pt>
                <c:pt idx="5">
                  <c:v>RG Sharma</c:v>
                </c:pt>
                <c:pt idx="6">
                  <c:v>PA Patel</c:v>
                </c:pt>
                <c:pt idx="7">
                  <c:v>KA Pollard</c:v>
                </c:pt>
                <c:pt idx="8">
                  <c:v>V Kohli</c:v>
                </c:pt>
                <c:pt idx="9">
                  <c:v>WP Saha</c:v>
                </c:pt>
              </c:strCache>
            </c:strRef>
          </c:cat>
          <c:val>
            <c:numRef>
              <c:f>FIELDERS!$C$2:$C$11</c:f>
              <c:numCache>
                <c:formatCode>General</c:formatCode>
                <c:ptCount val="10"/>
                <c:pt idx="0">
                  <c:v>12</c:v>
                </c:pt>
                <c:pt idx="1">
                  <c:v>8</c:v>
                </c:pt>
                <c:pt idx="2">
                  <c:v>4</c:v>
                </c:pt>
                <c:pt idx="3">
                  <c:v>6</c:v>
                </c:pt>
                <c:pt idx="4">
                  <c:v>6</c:v>
                </c:pt>
                <c:pt idx="5">
                  <c:v>4</c:v>
                </c:pt>
                <c:pt idx="6">
                  <c:v>6</c:v>
                </c:pt>
                <c:pt idx="7">
                  <c:v>4</c:v>
                </c:pt>
                <c:pt idx="8">
                  <c:v>7</c:v>
                </c:pt>
                <c:pt idx="9">
                  <c:v>1</c:v>
                </c:pt>
              </c:numCache>
            </c:numRef>
          </c:val>
          <c:extLst>
            <c:ext xmlns:c16="http://schemas.microsoft.com/office/drawing/2014/chart" uri="{C3380CC4-5D6E-409C-BE32-E72D297353CC}">
              <c16:uniqueId val="{00000001-A38B-472D-AD30-1B3C771D6285}"/>
            </c:ext>
          </c:extLst>
        </c:ser>
        <c:ser>
          <c:idx val="2"/>
          <c:order val="2"/>
          <c:tx>
            <c:strRef>
              <c:f>FIELDERS!$D$1</c:f>
              <c:strCache>
                <c:ptCount val="1"/>
                <c:pt idx="0">
                  <c:v>caught_total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FIELDERS!$A$2:$A$11</c:f>
              <c:strCache>
                <c:ptCount val="10"/>
                <c:pt idx="0">
                  <c:v>MS Dhoni</c:v>
                </c:pt>
                <c:pt idx="1">
                  <c:v>KD Karthik</c:v>
                </c:pt>
                <c:pt idx="2">
                  <c:v>RV Uthappa</c:v>
                </c:pt>
                <c:pt idx="3">
                  <c:v>AB de Villiers</c:v>
                </c:pt>
                <c:pt idx="4">
                  <c:v>SK Raina</c:v>
                </c:pt>
                <c:pt idx="5">
                  <c:v>RG Sharma</c:v>
                </c:pt>
                <c:pt idx="6">
                  <c:v>PA Patel</c:v>
                </c:pt>
                <c:pt idx="7">
                  <c:v>KA Pollard</c:v>
                </c:pt>
                <c:pt idx="8">
                  <c:v>V Kohli</c:v>
                </c:pt>
                <c:pt idx="9">
                  <c:v>WP Saha</c:v>
                </c:pt>
              </c:strCache>
            </c:strRef>
          </c:cat>
          <c:val>
            <c:numRef>
              <c:f>FIELDERS!$D$2:$D$11</c:f>
              <c:numCache>
                <c:formatCode>General</c:formatCode>
                <c:ptCount val="10"/>
                <c:pt idx="0">
                  <c:v>113</c:v>
                </c:pt>
                <c:pt idx="1">
                  <c:v>118</c:v>
                </c:pt>
                <c:pt idx="2">
                  <c:v>87</c:v>
                </c:pt>
                <c:pt idx="3">
                  <c:v>103</c:v>
                </c:pt>
                <c:pt idx="4">
                  <c:v>99</c:v>
                </c:pt>
                <c:pt idx="5">
                  <c:v>88</c:v>
                </c:pt>
                <c:pt idx="6">
                  <c:v>69</c:v>
                </c:pt>
                <c:pt idx="7">
                  <c:v>84</c:v>
                </c:pt>
                <c:pt idx="8">
                  <c:v>76</c:v>
                </c:pt>
                <c:pt idx="9">
                  <c:v>62</c:v>
                </c:pt>
              </c:numCache>
            </c:numRef>
          </c:val>
          <c:extLst>
            <c:ext xmlns:c16="http://schemas.microsoft.com/office/drawing/2014/chart" uri="{C3380CC4-5D6E-409C-BE32-E72D297353CC}">
              <c16:uniqueId val="{00000002-A38B-472D-AD30-1B3C771D6285}"/>
            </c:ext>
          </c:extLst>
        </c:ser>
        <c:dLbls>
          <c:showLegendKey val="0"/>
          <c:showVal val="0"/>
          <c:showCatName val="0"/>
          <c:showSerName val="0"/>
          <c:showPercent val="0"/>
          <c:showBubbleSize val="0"/>
        </c:dLbls>
        <c:gapWidth val="150"/>
        <c:overlap val="100"/>
        <c:axId val="1792217696"/>
        <c:axId val="1792210016"/>
        <c:extLst>
          <c:ext xmlns:c15="http://schemas.microsoft.com/office/drawing/2012/chart" uri="{02D57815-91ED-43cb-92C2-25804820EDAC}">
            <c15:filteredBarSeries>
              <c15:ser>
                <c:idx val="3"/>
                <c:order val="3"/>
                <c:tx>
                  <c:strRef>
                    <c:extLst>
                      <c:ext uri="{02D57815-91ED-43cb-92C2-25804820EDAC}">
                        <c15:formulaRef>
                          <c15:sqref>FIELDERS!$E$1</c15:sqref>
                        </c15:formulaRef>
                      </c:ext>
                    </c:extLst>
                    <c:strCache>
                      <c:ptCount val="1"/>
                      <c:pt idx="0">
                        <c:v>total_dismissal</c:v>
                      </c:pt>
                    </c:strCache>
                  </c:strRef>
                </c:tx>
                <c:spPr>
                  <a:solidFill>
                    <a:schemeClr val="accent4"/>
                  </a:solidFill>
                  <a:ln>
                    <a:noFill/>
                  </a:ln>
                  <a:effectLst/>
                </c:spPr>
                <c:invertIfNegative val="0"/>
                <c:cat>
                  <c:strRef>
                    <c:extLst>
                      <c:ext uri="{02D57815-91ED-43cb-92C2-25804820EDAC}">
                        <c15:formulaRef>
                          <c15:sqref>FIELDERS!$A$2:$A$11</c15:sqref>
                        </c15:formulaRef>
                      </c:ext>
                    </c:extLst>
                    <c:strCache>
                      <c:ptCount val="10"/>
                      <c:pt idx="0">
                        <c:v>MS Dhoni</c:v>
                      </c:pt>
                      <c:pt idx="1">
                        <c:v>KD Karthik</c:v>
                      </c:pt>
                      <c:pt idx="2">
                        <c:v>RV Uthappa</c:v>
                      </c:pt>
                      <c:pt idx="3">
                        <c:v>AB de Villiers</c:v>
                      </c:pt>
                      <c:pt idx="4">
                        <c:v>SK Raina</c:v>
                      </c:pt>
                      <c:pt idx="5">
                        <c:v>RG Sharma</c:v>
                      </c:pt>
                      <c:pt idx="6">
                        <c:v>PA Patel</c:v>
                      </c:pt>
                      <c:pt idx="7">
                        <c:v>KA Pollard</c:v>
                      </c:pt>
                      <c:pt idx="8">
                        <c:v>V Kohli</c:v>
                      </c:pt>
                      <c:pt idx="9">
                        <c:v>WP Saha</c:v>
                      </c:pt>
                    </c:strCache>
                  </c:strRef>
                </c:cat>
                <c:val>
                  <c:numRef>
                    <c:extLst>
                      <c:ext uri="{02D57815-91ED-43cb-92C2-25804820EDAC}">
                        <c15:formulaRef>
                          <c15:sqref>FIELDERS!$E$2:$E$11</c15:sqref>
                        </c15:formulaRef>
                      </c:ext>
                    </c:extLst>
                    <c:numCache>
                      <c:formatCode>General</c:formatCode>
                      <c:ptCount val="10"/>
                      <c:pt idx="0">
                        <c:v>164</c:v>
                      </c:pt>
                      <c:pt idx="1">
                        <c:v>156</c:v>
                      </c:pt>
                      <c:pt idx="2">
                        <c:v>123</c:v>
                      </c:pt>
                      <c:pt idx="3">
                        <c:v>117</c:v>
                      </c:pt>
                      <c:pt idx="4">
                        <c:v>105</c:v>
                      </c:pt>
                      <c:pt idx="5">
                        <c:v>92</c:v>
                      </c:pt>
                      <c:pt idx="6">
                        <c:v>91</c:v>
                      </c:pt>
                      <c:pt idx="7">
                        <c:v>88</c:v>
                      </c:pt>
                      <c:pt idx="8">
                        <c:v>83</c:v>
                      </c:pt>
                      <c:pt idx="9">
                        <c:v>83</c:v>
                      </c:pt>
                    </c:numCache>
                  </c:numRef>
                </c:val>
                <c:extLst>
                  <c:ext xmlns:c16="http://schemas.microsoft.com/office/drawing/2014/chart" uri="{C3380CC4-5D6E-409C-BE32-E72D297353CC}">
                    <c16:uniqueId val="{00000003-A38B-472D-AD30-1B3C771D6285}"/>
                  </c:ext>
                </c:extLst>
              </c15:ser>
            </c15:filteredBarSeries>
          </c:ext>
        </c:extLst>
      </c:barChart>
      <c:catAx>
        <c:axId val="179221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2210016"/>
        <c:crosses val="autoZero"/>
        <c:auto val="1"/>
        <c:lblAlgn val="ctr"/>
        <c:lblOffset val="100"/>
        <c:noMultiLvlLbl val="0"/>
      </c:catAx>
      <c:valAx>
        <c:axId val="1792210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22176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dirty="0">
                <a:solidFill>
                  <a:schemeClr val="accent4"/>
                </a:solidFill>
                <a:latin typeface="Bell MT" panose="02020503060305020303" pitchFamily="18" charset="0"/>
              </a:rPr>
              <a:t>Players</a:t>
            </a:r>
            <a:r>
              <a:rPr lang="en-US" sz="2000" b="1" baseline="0" dirty="0">
                <a:solidFill>
                  <a:schemeClr val="accent4"/>
                </a:solidFill>
                <a:latin typeface="Bell MT" panose="02020503060305020303" pitchFamily="18" charset="0"/>
              </a:rPr>
              <a:t> vs </a:t>
            </a:r>
            <a:r>
              <a:rPr lang="en-US" sz="2000" b="1" dirty="0">
                <a:solidFill>
                  <a:schemeClr val="accent4"/>
                </a:solidFill>
                <a:latin typeface="Bell MT" panose="02020503060305020303" pitchFamily="18" charset="0"/>
              </a:rPr>
              <a:t>Total</a:t>
            </a:r>
            <a:r>
              <a:rPr lang="en-US" sz="2000" b="1" baseline="0" dirty="0">
                <a:solidFill>
                  <a:schemeClr val="accent4"/>
                </a:solidFill>
                <a:latin typeface="Bell MT" panose="02020503060305020303" pitchFamily="18" charset="0"/>
              </a:rPr>
              <a:t> </a:t>
            </a:r>
            <a:r>
              <a:rPr lang="en-US" sz="2000" b="1" dirty="0">
                <a:solidFill>
                  <a:schemeClr val="accent4"/>
                </a:solidFill>
                <a:latin typeface="Bell MT" panose="02020503060305020303" pitchFamily="18" charset="0"/>
              </a:rPr>
              <a:t>dismissal</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3"/>
          <c:order val="3"/>
          <c:tx>
            <c:strRef>
              <c:f>FIELDERS!$E$1</c:f>
              <c:strCache>
                <c:ptCount val="1"/>
                <c:pt idx="0">
                  <c:v>total_dismissal</c:v>
                </c:pt>
              </c:strCache>
            </c:strRef>
          </c:tx>
          <c:spPr>
            <a:solidFill>
              <a:schemeClr val="accent4"/>
            </a:solidFill>
            <a:ln>
              <a:noFill/>
            </a:ln>
            <a:effectLst/>
          </c:spPr>
          <c:invertIfNegative val="0"/>
          <c:cat>
            <c:strRef>
              <c:f>FIELDERS!$A$2:$A$11</c:f>
              <c:strCache>
                <c:ptCount val="10"/>
                <c:pt idx="0">
                  <c:v>MS Dhoni</c:v>
                </c:pt>
                <c:pt idx="1">
                  <c:v>KD Karthik</c:v>
                </c:pt>
                <c:pt idx="2">
                  <c:v>RV Uthappa</c:v>
                </c:pt>
                <c:pt idx="3">
                  <c:v>AB de Villiers</c:v>
                </c:pt>
                <c:pt idx="4">
                  <c:v>SK Raina</c:v>
                </c:pt>
                <c:pt idx="5">
                  <c:v>RG Sharma</c:v>
                </c:pt>
                <c:pt idx="6">
                  <c:v>PA Patel</c:v>
                </c:pt>
                <c:pt idx="7">
                  <c:v>KA Pollard</c:v>
                </c:pt>
                <c:pt idx="8">
                  <c:v>V Kohli</c:v>
                </c:pt>
                <c:pt idx="9">
                  <c:v>WP Saha</c:v>
                </c:pt>
              </c:strCache>
            </c:strRef>
          </c:cat>
          <c:val>
            <c:numRef>
              <c:f>FIELDERS!$E$2:$E$11</c:f>
              <c:numCache>
                <c:formatCode>General</c:formatCode>
                <c:ptCount val="10"/>
                <c:pt idx="0">
                  <c:v>164</c:v>
                </c:pt>
                <c:pt idx="1">
                  <c:v>156</c:v>
                </c:pt>
                <c:pt idx="2">
                  <c:v>123</c:v>
                </c:pt>
                <c:pt idx="3">
                  <c:v>117</c:v>
                </c:pt>
                <c:pt idx="4">
                  <c:v>105</c:v>
                </c:pt>
                <c:pt idx="5">
                  <c:v>92</c:v>
                </c:pt>
                <c:pt idx="6">
                  <c:v>91</c:v>
                </c:pt>
                <c:pt idx="7">
                  <c:v>88</c:v>
                </c:pt>
                <c:pt idx="8">
                  <c:v>83</c:v>
                </c:pt>
                <c:pt idx="9">
                  <c:v>83</c:v>
                </c:pt>
              </c:numCache>
            </c:numRef>
          </c:val>
          <c:extLst>
            <c:ext xmlns:c16="http://schemas.microsoft.com/office/drawing/2014/chart" uri="{C3380CC4-5D6E-409C-BE32-E72D297353CC}">
              <c16:uniqueId val="{00000000-6223-4694-909A-F5CE35C08A55}"/>
            </c:ext>
          </c:extLst>
        </c:ser>
        <c:dLbls>
          <c:showLegendKey val="0"/>
          <c:showVal val="0"/>
          <c:showCatName val="0"/>
          <c:showSerName val="0"/>
          <c:showPercent val="0"/>
          <c:showBubbleSize val="0"/>
        </c:dLbls>
        <c:gapWidth val="219"/>
        <c:overlap val="-27"/>
        <c:axId val="1792207616"/>
        <c:axId val="1792214336"/>
        <c:extLst>
          <c:ext xmlns:c15="http://schemas.microsoft.com/office/drawing/2012/chart" uri="{02D57815-91ED-43cb-92C2-25804820EDAC}">
            <c15:filteredBarSeries>
              <c15:ser>
                <c:idx val="0"/>
                <c:order val="0"/>
                <c:tx>
                  <c:strRef>
                    <c:extLst>
                      <c:ext uri="{02D57815-91ED-43cb-92C2-25804820EDAC}">
                        <c15:formulaRef>
                          <c15:sqref>FIELDERS!$B$1</c15:sqref>
                        </c15:formulaRef>
                      </c:ext>
                    </c:extLst>
                    <c:strCache>
                      <c:ptCount val="1"/>
                      <c:pt idx="0">
                        <c:v>stumped_total</c:v>
                      </c:pt>
                    </c:strCache>
                  </c:strRef>
                </c:tx>
                <c:spPr>
                  <a:solidFill>
                    <a:schemeClr val="accent1"/>
                  </a:solidFill>
                  <a:ln>
                    <a:noFill/>
                  </a:ln>
                  <a:effectLst/>
                </c:spPr>
                <c:invertIfNegative val="0"/>
                <c:cat>
                  <c:strRef>
                    <c:extLst>
                      <c:ext uri="{02D57815-91ED-43cb-92C2-25804820EDAC}">
                        <c15:formulaRef>
                          <c15:sqref>FIELDERS!$A$2:$A$11</c15:sqref>
                        </c15:formulaRef>
                      </c:ext>
                    </c:extLst>
                    <c:strCache>
                      <c:ptCount val="10"/>
                      <c:pt idx="0">
                        <c:v>MS Dhoni</c:v>
                      </c:pt>
                      <c:pt idx="1">
                        <c:v>KD Karthik</c:v>
                      </c:pt>
                      <c:pt idx="2">
                        <c:v>RV Uthappa</c:v>
                      </c:pt>
                      <c:pt idx="3">
                        <c:v>AB de Villiers</c:v>
                      </c:pt>
                      <c:pt idx="4">
                        <c:v>SK Raina</c:v>
                      </c:pt>
                      <c:pt idx="5">
                        <c:v>RG Sharma</c:v>
                      </c:pt>
                      <c:pt idx="6">
                        <c:v>PA Patel</c:v>
                      </c:pt>
                      <c:pt idx="7">
                        <c:v>KA Pollard</c:v>
                      </c:pt>
                      <c:pt idx="8">
                        <c:v>V Kohli</c:v>
                      </c:pt>
                      <c:pt idx="9">
                        <c:v>WP Saha</c:v>
                      </c:pt>
                    </c:strCache>
                  </c:strRef>
                </c:cat>
                <c:val>
                  <c:numRef>
                    <c:extLst>
                      <c:ext uri="{02D57815-91ED-43cb-92C2-25804820EDAC}">
                        <c15:formulaRef>
                          <c15:sqref>FIELDERS!$B$2:$B$11</c15:sqref>
                        </c15:formulaRef>
                      </c:ext>
                    </c:extLst>
                    <c:numCache>
                      <c:formatCode>General</c:formatCode>
                      <c:ptCount val="10"/>
                      <c:pt idx="0">
                        <c:v>39</c:v>
                      </c:pt>
                      <c:pt idx="1">
                        <c:v>30</c:v>
                      </c:pt>
                      <c:pt idx="2">
                        <c:v>32</c:v>
                      </c:pt>
                      <c:pt idx="3">
                        <c:v>8</c:v>
                      </c:pt>
                      <c:pt idx="4">
                        <c:v>0</c:v>
                      </c:pt>
                      <c:pt idx="5">
                        <c:v>0</c:v>
                      </c:pt>
                      <c:pt idx="6">
                        <c:v>16</c:v>
                      </c:pt>
                      <c:pt idx="7">
                        <c:v>0</c:v>
                      </c:pt>
                      <c:pt idx="8">
                        <c:v>0</c:v>
                      </c:pt>
                      <c:pt idx="9">
                        <c:v>20</c:v>
                      </c:pt>
                    </c:numCache>
                  </c:numRef>
                </c:val>
                <c:extLst>
                  <c:ext xmlns:c16="http://schemas.microsoft.com/office/drawing/2014/chart" uri="{C3380CC4-5D6E-409C-BE32-E72D297353CC}">
                    <c16:uniqueId val="{00000001-6223-4694-909A-F5CE35C08A55}"/>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FIELDERS!$C$1</c15:sqref>
                        </c15:formulaRef>
                      </c:ext>
                    </c:extLst>
                    <c:strCache>
                      <c:ptCount val="1"/>
                      <c:pt idx="0">
                        <c:v>run_out_total</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FIELDERS!$A$2:$A$11</c15:sqref>
                        </c15:formulaRef>
                      </c:ext>
                    </c:extLst>
                    <c:strCache>
                      <c:ptCount val="10"/>
                      <c:pt idx="0">
                        <c:v>MS Dhoni</c:v>
                      </c:pt>
                      <c:pt idx="1">
                        <c:v>KD Karthik</c:v>
                      </c:pt>
                      <c:pt idx="2">
                        <c:v>RV Uthappa</c:v>
                      </c:pt>
                      <c:pt idx="3">
                        <c:v>AB de Villiers</c:v>
                      </c:pt>
                      <c:pt idx="4">
                        <c:v>SK Raina</c:v>
                      </c:pt>
                      <c:pt idx="5">
                        <c:v>RG Sharma</c:v>
                      </c:pt>
                      <c:pt idx="6">
                        <c:v>PA Patel</c:v>
                      </c:pt>
                      <c:pt idx="7">
                        <c:v>KA Pollard</c:v>
                      </c:pt>
                      <c:pt idx="8">
                        <c:v>V Kohli</c:v>
                      </c:pt>
                      <c:pt idx="9">
                        <c:v>WP Saha</c:v>
                      </c:pt>
                    </c:strCache>
                  </c:strRef>
                </c:cat>
                <c:val>
                  <c:numRef>
                    <c:extLst xmlns:c15="http://schemas.microsoft.com/office/drawing/2012/chart">
                      <c:ext xmlns:c15="http://schemas.microsoft.com/office/drawing/2012/chart" uri="{02D57815-91ED-43cb-92C2-25804820EDAC}">
                        <c15:formulaRef>
                          <c15:sqref>FIELDERS!$C$2:$C$11</c15:sqref>
                        </c15:formulaRef>
                      </c:ext>
                    </c:extLst>
                    <c:numCache>
                      <c:formatCode>General</c:formatCode>
                      <c:ptCount val="10"/>
                      <c:pt idx="0">
                        <c:v>12</c:v>
                      </c:pt>
                      <c:pt idx="1">
                        <c:v>8</c:v>
                      </c:pt>
                      <c:pt idx="2">
                        <c:v>4</c:v>
                      </c:pt>
                      <c:pt idx="3">
                        <c:v>6</c:v>
                      </c:pt>
                      <c:pt idx="4">
                        <c:v>6</c:v>
                      </c:pt>
                      <c:pt idx="5">
                        <c:v>4</c:v>
                      </c:pt>
                      <c:pt idx="6">
                        <c:v>6</c:v>
                      </c:pt>
                      <c:pt idx="7">
                        <c:v>4</c:v>
                      </c:pt>
                      <c:pt idx="8">
                        <c:v>7</c:v>
                      </c:pt>
                      <c:pt idx="9">
                        <c:v>1</c:v>
                      </c:pt>
                    </c:numCache>
                  </c:numRef>
                </c:val>
                <c:extLst xmlns:c15="http://schemas.microsoft.com/office/drawing/2012/chart">
                  <c:ext xmlns:c16="http://schemas.microsoft.com/office/drawing/2014/chart" uri="{C3380CC4-5D6E-409C-BE32-E72D297353CC}">
                    <c16:uniqueId val="{00000002-6223-4694-909A-F5CE35C08A55}"/>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FIELDERS!$D$1</c15:sqref>
                        </c15:formulaRef>
                      </c:ext>
                    </c:extLst>
                    <c:strCache>
                      <c:ptCount val="1"/>
                      <c:pt idx="0">
                        <c:v>caught_total</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FIELDERS!$A$2:$A$11</c15:sqref>
                        </c15:formulaRef>
                      </c:ext>
                    </c:extLst>
                    <c:strCache>
                      <c:ptCount val="10"/>
                      <c:pt idx="0">
                        <c:v>MS Dhoni</c:v>
                      </c:pt>
                      <c:pt idx="1">
                        <c:v>KD Karthik</c:v>
                      </c:pt>
                      <c:pt idx="2">
                        <c:v>RV Uthappa</c:v>
                      </c:pt>
                      <c:pt idx="3">
                        <c:v>AB de Villiers</c:v>
                      </c:pt>
                      <c:pt idx="4">
                        <c:v>SK Raina</c:v>
                      </c:pt>
                      <c:pt idx="5">
                        <c:v>RG Sharma</c:v>
                      </c:pt>
                      <c:pt idx="6">
                        <c:v>PA Patel</c:v>
                      </c:pt>
                      <c:pt idx="7">
                        <c:v>KA Pollard</c:v>
                      </c:pt>
                      <c:pt idx="8">
                        <c:v>V Kohli</c:v>
                      </c:pt>
                      <c:pt idx="9">
                        <c:v>WP Saha</c:v>
                      </c:pt>
                    </c:strCache>
                  </c:strRef>
                </c:cat>
                <c:val>
                  <c:numRef>
                    <c:extLst xmlns:c15="http://schemas.microsoft.com/office/drawing/2012/chart">
                      <c:ext xmlns:c15="http://schemas.microsoft.com/office/drawing/2012/chart" uri="{02D57815-91ED-43cb-92C2-25804820EDAC}">
                        <c15:formulaRef>
                          <c15:sqref>FIELDERS!$D$2:$D$11</c15:sqref>
                        </c15:formulaRef>
                      </c:ext>
                    </c:extLst>
                    <c:numCache>
                      <c:formatCode>General</c:formatCode>
                      <c:ptCount val="10"/>
                      <c:pt idx="0">
                        <c:v>113</c:v>
                      </c:pt>
                      <c:pt idx="1">
                        <c:v>118</c:v>
                      </c:pt>
                      <c:pt idx="2">
                        <c:v>87</c:v>
                      </c:pt>
                      <c:pt idx="3">
                        <c:v>103</c:v>
                      </c:pt>
                      <c:pt idx="4">
                        <c:v>99</c:v>
                      </c:pt>
                      <c:pt idx="5">
                        <c:v>88</c:v>
                      </c:pt>
                      <c:pt idx="6">
                        <c:v>69</c:v>
                      </c:pt>
                      <c:pt idx="7">
                        <c:v>84</c:v>
                      </c:pt>
                      <c:pt idx="8">
                        <c:v>76</c:v>
                      </c:pt>
                      <c:pt idx="9">
                        <c:v>62</c:v>
                      </c:pt>
                    </c:numCache>
                  </c:numRef>
                </c:val>
                <c:extLst xmlns:c15="http://schemas.microsoft.com/office/drawing/2012/chart">
                  <c:ext xmlns:c16="http://schemas.microsoft.com/office/drawing/2014/chart" uri="{C3380CC4-5D6E-409C-BE32-E72D297353CC}">
                    <c16:uniqueId val="{00000003-6223-4694-909A-F5CE35C08A55}"/>
                  </c:ext>
                </c:extLst>
              </c15:ser>
            </c15:filteredBarSeries>
          </c:ext>
        </c:extLst>
      </c:barChart>
      <c:catAx>
        <c:axId val="179220761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sz="1400" b="1" dirty="0">
                    <a:solidFill>
                      <a:schemeClr val="accent4"/>
                    </a:solidFill>
                    <a:latin typeface="Bell MT" panose="02020503060305020303" pitchFamily="18" charset="0"/>
                  </a:rPr>
                  <a:t>Players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2214336"/>
        <c:crosses val="autoZero"/>
        <c:auto val="1"/>
        <c:lblAlgn val="ctr"/>
        <c:lblOffset val="100"/>
        <c:noMultiLvlLbl val="0"/>
      </c:catAx>
      <c:valAx>
        <c:axId val="1792214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sz="1400" b="1" dirty="0">
                    <a:solidFill>
                      <a:schemeClr val="accent4"/>
                    </a:solidFill>
                    <a:latin typeface="Bell MT" panose="02020503060305020303" pitchFamily="18" charset="0"/>
                  </a:rPr>
                  <a:t>Total</a:t>
                </a:r>
                <a:r>
                  <a:rPr lang="en-IN" sz="1400" b="1" baseline="0" dirty="0">
                    <a:solidFill>
                      <a:schemeClr val="accent4"/>
                    </a:solidFill>
                    <a:latin typeface="Bell MT" panose="02020503060305020303" pitchFamily="18" charset="0"/>
                  </a:rPr>
                  <a:t> Dismissal</a:t>
                </a:r>
                <a:endParaRPr lang="en-IN" sz="1400" b="1" dirty="0">
                  <a:solidFill>
                    <a:schemeClr val="accent4"/>
                  </a:solidFill>
                  <a:latin typeface="Bell MT" panose="02020503060305020303" pitchFamily="18" charset="0"/>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92207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2000" b="1" dirty="0">
                <a:solidFill>
                  <a:schemeClr val="tx1"/>
                </a:solidFill>
                <a:latin typeface="Bell MT" panose="02020503060305020303" pitchFamily="18" charset="0"/>
              </a:rPr>
              <a:t>Query</a:t>
            </a:r>
            <a:r>
              <a:rPr lang="en-IN" sz="2000" b="1" baseline="0" dirty="0">
                <a:solidFill>
                  <a:schemeClr val="tx1"/>
                </a:solidFill>
                <a:latin typeface="Bell MT" panose="02020503060305020303" pitchFamily="18" charset="0"/>
              </a:rPr>
              <a:t> 3</a:t>
            </a:r>
            <a:endParaRPr lang="en-IN" sz="2000" b="1" dirty="0">
              <a:solidFill>
                <a:schemeClr val="tx1"/>
              </a:solidFill>
              <a:latin typeface="Bell MT" panose="02020503060305020303"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rgbClr val="155078">
                  <a:lumMod val="60000"/>
                  <a:lumOff val="40000"/>
                </a:srgbClr>
              </a:solidFill>
              <a:ln w="19050">
                <a:solidFill>
                  <a:schemeClr val="lt1"/>
                </a:solidFill>
              </a:ln>
              <a:effectLst/>
            </c:spPr>
            <c:extLst>
              <c:ext xmlns:c16="http://schemas.microsoft.com/office/drawing/2014/chart" uri="{C3380CC4-5D6E-409C-BE32-E72D297353CC}">
                <c16:uniqueId val="{00000001-ED2F-4335-AAA2-09CFD3CF6638}"/>
              </c:ext>
            </c:extLst>
          </c:dPt>
          <c:dPt>
            <c:idx val="1"/>
            <c:bubble3D val="0"/>
            <c:spPr>
              <a:solidFill>
                <a:srgbClr val="B2606E"/>
              </a:solidFill>
              <a:ln w="19050">
                <a:solidFill>
                  <a:schemeClr val="lt1"/>
                </a:solidFill>
              </a:ln>
              <a:effectLst/>
            </c:spPr>
            <c:extLst>
              <c:ext xmlns:c16="http://schemas.microsoft.com/office/drawing/2014/chart" uri="{C3380CC4-5D6E-409C-BE32-E72D297353CC}">
                <c16:uniqueId val="{00000003-ED2F-4335-AAA2-09CFD3CF663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'3'!$A$1:$B$1</c:f>
              <c:strCache>
                <c:ptCount val="2"/>
                <c:pt idx="0">
                  <c:v>boundary_count</c:v>
                </c:pt>
                <c:pt idx="1">
                  <c:v>dot_count</c:v>
                </c:pt>
              </c:strCache>
            </c:strRef>
          </c:cat>
          <c:val>
            <c:numRef>
              <c:f>'3'!$A$2:$B$2</c:f>
              <c:numCache>
                <c:formatCode>General</c:formatCode>
                <c:ptCount val="2"/>
                <c:pt idx="0">
                  <c:v>31468</c:v>
                </c:pt>
                <c:pt idx="1">
                  <c:v>67841</c:v>
                </c:pt>
              </c:numCache>
            </c:numRef>
          </c:val>
          <c:extLst>
            <c:ext xmlns:c16="http://schemas.microsoft.com/office/drawing/2014/chart" uri="{C3380CC4-5D6E-409C-BE32-E72D297353CC}">
              <c16:uniqueId val="{00000004-ED2F-4335-AAA2-09CFD3CF6638}"/>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51B4DD-15C8-4661-884B-618628EC12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678A688-EE94-44BF-A9B6-FD51CF6D64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50357-9784-4A90-96B4-0B331B4230FA}" type="datetimeFigureOut">
              <a:rPr lang="en-US" smtClean="0"/>
              <a:t>4/30/2024</a:t>
            </a:fld>
            <a:endParaRPr lang="en-US" dirty="0"/>
          </a:p>
        </p:txBody>
      </p:sp>
      <p:sp>
        <p:nvSpPr>
          <p:cNvPr id="4" name="Footer Placeholder 3">
            <a:extLst>
              <a:ext uri="{FF2B5EF4-FFF2-40B4-BE49-F238E27FC236}">
                <a16:creationId xmlns:a16="http://schemas.microsoft.com/office/drawing/2014/main" id="{97CB2C68-562A-4D2A-9890-4436EDCEC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41883F-BA65-4049-B6C2-7C1A5A6D08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50802-3B37-42FB-BECC-88074371FEFB}" type="slidenum">
              <a:rPr lang="en-US" smtClean="0"/>
              <a:t>‹#›</a:t>
            </a:fld>
            <a:endParaRPr lang="en-US" dirty="0"/>
          </a:p>
        </p:txBody>
      </p:sp>
    </p:spTree>
    <p:extLst>
      <p:ext uri="{BB962C8B-B14F-4D97-AF65-F5344CB8AC3E}">
        <p14:creationId xmlns:p14="http://schemas.microsoft.com/office/powerpoint/2010/main" val="968079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4/30/2024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11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277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652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50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28</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87995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6897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3" name="Text Placeholder 2">
            <a:extLst>
              <a:ext uri="{FF2B5EF4-FFF2-40B4-BE49-F238E27FC236}">
                <a16:creationId xmlns:a16="http://schemas.microsoft.com/office/drawing/2014/main" id="{7E3A6D02-D902-4B4A-B727-07D0E5BBC359}"/>
              </a:ext>
            </a:extLst>
          </p:cNvPr>
          <p:cNvSpPr>
            <a:spLocks noGrp="1"/>
          </p:cNvSpPr>
          <p:nvPr>
            <p:ph type="body" sz="quarter" idx="13"/>
          </p:nvPr>
        </p:nvSpPr>
        <p:spPr>
          <a:xfrm>
            <a:off x="1447800" y="1847056"/>
            <a:ext cx="9296400" cy="31638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1157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4/30/2024</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6" r:id="rId9"/>
    <p:sldLayoutId id="2147483675" r:id="rId10"/>
    <p:sldLayoutId id="2147483664" r:id="rId11"/>
    <p:sldLayoutId id="2147483665" r:id="rId12"/>
    <p:sldLayoutId id="2147483666" r:id="rId13"/>
    <p:sldLayoutId id="2147483667" r:id="rId14"/>
    <p:sldLayoutId id="2147483668" r:id="rId15"/>
    <p:sldLayoutId id="2147483669" r:id="rId16"/>
    <p:sldLayoutId id="2147483671" r:id="rId17"/>
    <p:sldLayoutId id="2147483672" r:id="rId18"/>
    <p:sldLayoutId id="2147483674" r:id="rId19"/>
    <p:sldLayoutId id="2147483673"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chart" Target="../charts/chart8.xml"/><Relationship Id="rId4" Type="http://schemas.openxmlformats.org/officeDocument/2006/relationships/chart" Target="../charts/char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webp"/><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2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sv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png"/><Relationship Id="rId7" Type="http://schemas.openxmlformats.org/officeDocument/2006/relationships/image" Target="../media/image26.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chart" Target="../charts/chart10.xml"/><Relationship Id="rId4" Type="http://schemas.openxmlformats.org/officeDocument/2006/relationships/chart" Target="../charts/chart9.xml"/></Relationships>
</file>

<file path=ppt/slides/_rels/slide2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2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sv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chart" Target="../charts/chart12.xml"/><Relationship Id="rId4" Type="http://schemas.openxmlformats.org/officeDocument/2006/relationships/chart" Target="../charts/chart11.xml"/></Relationships>
</file>

<file path=ppt/slides/_rels/slide2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23.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4.png"/><Relationship Id="rId4" Type="http://schemas.openxmlformats.org/officeDocument/2006/relationships/image" Target="../media/image24.sv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13.xml"/></Relationships>
</file>

<file path=ppt/slides/_rels/slide2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23.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24.sv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E5EBF3-2860-86D2-3362-DF4DB5F87332}"/>
              </a:ext>
            </a:extLst>
          </p:cNvPr>
          <p:cNvPicPr>
            <a:picLocks noChangeAspect="1"/>
          </p:cNvPicPr>
          <p:nvPr/>
        </p:nvPicPr>
        <p:blipFill>
          <a:blip r:embed="rId3"/>
          <a:stretch>
            <a:fillRect/>
          </a:stretch>
        </p:blipFill>
        <p:spPr>
          <a:xfrm>
            <a:off x="6343650" y="955853"/>
            <a:ext cx="5191850" cy="1476581"/>
          </a:xfrm>
          <a:prstGeom prst="rect">
            <a:avLst/>
          </a:prstGeom>
        </p:spPr>
      </p:pic>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5916705" y="1156447"/>
            <a:ext cx="5997389" cy="1595718"/>
          </a:xfrm>
        </p:spPr>
        <p:txBody>
          <a:bodyPr/>
          <a:lstStyle/>
          <a:p>
            <a:pPr algn="ctr"/>
            <a:r>
              <a:rPr lang="en-IN" sz="4000" b="1" i="0" dirty="0">
                <a:effectLst/>
                <a:highlight>
                  <a:srgbClr val="FFFFFF"/>
                </a:highlight>
                <a:latin typeface="Bell MT" panose="02020503060305020303" pitchFamily="18" charset="0"/>
              </a:rPr>
              <a:t>IPL AUCTION  Project</a:t>
            </a:r>
            <a:endParaRPr lang="en-US" sz="4000" dirty="0">
              <a:latin typeface="Bell MT" panose="02020503060305020303" pitchFamily="18" charset="0"/>
            </a:endParaRP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79971"/>
            <a:ext cx="5143500" cy="1622173"/>
          </a:xfrm>
        </p:spPr>
        <p:txBody>
          <a:bodyPr/>
          <a:lstStyle/>
          <a:p>
            <a:pPr algn="ctr"/>
            <a:r>
              <a:rPr lang="en-US" sz="2000" b="1" dirty="0">
                <a:solidFill>
                  <a:schemeClr val="accent4"/>
                </a:solidFill>
                <a:latin typeface="Bell MT" panose="02020503060305020303" pitchFamily="18" charset="0"/>
              </a:rPr>
              <a:t>Presented by-</a:t>
            </a:r>
          </a:p>
          <a:p>
            <a:pPr algn="ctr"/>
            <a:r>
              <a:rPr lang="en-US" sz="2000" b="1" dirty="0">
                <a:latin typeface="Bell MT" panose="02020503060305020303" pitchFamily="18" charset="0"/>
              </a:rPr>
              <a:t>Mansi Garg</a:t>
            </a:r>
          </a:p>
          <a:p>
            <a:pPr algn="ctr"/>
            <a:r>
              <a:rPr lang="en-US" sz="2000" b="1" dirty="0">
                <a:solidFill>
                  <a:schemeClr val="accent4"/>
                </a:solidFill>
                <a:latin typeface="Bell MT" panose="02020503060305020303" pitchFamily="18" charset="0"/>
              </a:rPr>
              <a:t>Internshala</a:t>
            </a:r>
          </a:p>
          <a:p>
            <a:pPr algn="ctr"/>
            <a:r>
              <a:rPr lang="en-US" sz="2000" b="1" dirty="0">
                <a:latin typeface="Bell MT" panose="02020503060305020303" pitchFamily="18" charset="0"/>
              </a:rPr>
              <a:t>Data science pgc</a:t>
            </a:r>
          </a:p>
        </p:txBody>
      </p:sp>
      <p:pic>
        <p:nvPicPr>
          <p:cNvPr id="7" name="Picture 6">
            <a:extLst>
              <a:ext uri="{FF2B5EF4-FFF2-40B4-BE49-F238E27FC236}">
                <a16:creationId xmlns:a16="http://schemas.microsoft.com/office/drawing/2014/main" id="{2BB78E80-4A8C-A826-7AF5-44A9CC57EB6A}"/>
              </a:ext>
            </a:extLst>
          </p:cNvPr>
          <p:cNvPicPr>
            <a:picLocks noChangeAspect="1"/>
          </p:cNvPicPr>
          <p:nvPr/>
        </p:nvPicPr>
        <p:blipFill>
          <a:blip r:embed="rId4">
            <a:duotone>
              <a:schemeClr val="accent5">
                <a:shade val="45000"/>
                <a:satMod val="135000"/>
              </a:schemeClr>
              <a:prstClr val="white"/>
            </a:duotone>
          </a:blip>
          <a:stretch>
            <a:fillRect/>
          </a:stretch>
        </p:blipFill>
        <p:spPr>
          <a:xfrm>
            <a:off x="10596282" y="5262282"/>
            <a:ext cx="1595718" cy="1595718"/>
          </a:xfrm>
          <a:prstGeom prst="rect">
            <a:avLst/>
          </a:prstGeom>
        </p:spPr>
      </p:pic>
      <p:pic>
        <p:nvPicPr>
          <p:cNvPr id="18" name="Picture Placeholder 17">
            <a:extLst>
              <a:ext uri="{FF2B5EF4-FFF2-40B4-BE49-F238E27FC236}">
                <a16:creationId xmlns:a16="http://schemas.microsoft.com/office/drawing/2014/main" id="{F0BCBB75-9ED8-B7C0-6D9A-BA06C7A8B2AD}"/>
              </a:ext>
            </a:extLst>
          </p:cNvPr>
          <p:cNvPicPr>
            <a:picLocks noGrp="1" noChangeAspect="1"/>
          </p:cNvPicPr>
          <p:nvPr>
            <p:ph type="pic" sz="quarter" idx="10"/>
          </p:nvPr>
        </p:nvPicPr>
        <p:blipFill>
          <a:blip r:embed="rId5"/>
          <a:srcRect l="12500" r="12500"/>
          <a:stretch>
            <a:fillRect/>
          </a:stretch>
        </p:blipFill>
        <p:spPr/>
      </p:pic>
      <p:sp>
        <p:nvSpPr>
          <p:cNvPr id="19" name="TextBox 18">
            <a:extLst>
              <a:ext uri="{FF2B5EF4-FFF2-40B4-BE49-F238E27FC236}">
                <a16:creationId xmlns:a16="http://schemas.microsoft.com/office/drawing/2014/main" id="{9A0CE68D-AF79-C72E-3AA3-C6B3DA4D0C06}"/>
              </a:ext>
            </a:extLst>
          </p:cNvPr>
          <p:cNvSpPr txBox="1"/>
          <p:nvPr/>
        </p:nvSpPr>
        <p:spPr>
          <a:xfrm>
            <a:off x="6343650" y="2752165"/>
            <a:ext cx="5191850" cy="1015663"/>
          </a:xfrm>
          <a:prstGeom prst="rect">
            <a:avLst/>
          </a:prstGeom>
          <a:noFill/>
        </p:spPr>
        <p:txBody>
          <a:bodyPr wrap="square" rtlCol="0">
            <a:spAutoFit/>
          </a:bodyPr>
          <a:lstStyle/>
          <a:p>
            <a:pPr algn="ctr"/>
            <a:r>
              <a:rPr lang="en-US" sz="2000" b="1" dirty="0">
                <a:latin typeface="Bell MT" panose="02020503060305020303" pitchFamily="18" charset="0"/>
              </a:rPr>
              <a:t>Developing auction strategy for new IPL franchise by analyzing past IPL data to create a strong and balanced squad.</a:t>
            </a:r>
            <a:endParaRPr lang="en-IN" sz="2000" b="1" dirty="0">
              <a:latin typeface="Bell MT" panose="02020503060305020303" pitchFamily="18" charset="0"/>
            </a:endParaRPr>
          </a:p>
        </p:txBody>
      </p:sp>
      <p:cxnSp>
        <p:nvCxnSpPr>
          <p:cNvPr id="21" name="Straight Connector 20">
            <a:extLst>
              <a:ext uri="{FF2B5EF4-FFF2-40B4-BE49-F238E27FC236}">
                <a16:creationId xmlns:a16="http://schemas.microsoft.com/office/drawing/2014/main" id="{719C6C45-5C77-5573-2DF7-D5093AD495D8}"/>
              </a:ext>
            </a:extLst>
          </p:cNvPr>
          <p:cNvCxnSpPr/>
          <p:nvPr/>
        </p:nvCxnSpPr>
        <p:spPr>
          <a:xfrm>
            <a:off x="6463553" y="4217218"/>
            <a:ext cx="5387788" cy="0"/>
          </a:xfrm>
          <a:prstGeom prst="line">
            <a:avLst/>
          </a:prstGeom>
          <a:ln w="7620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C0A85D-6E73-B9C1-439F-B6BD42BCB6C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FE349DCC-608A-736A-FBEA-DA51C1AE042A}"/>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4A08E7F6-1095-D511-523B-90CC57935F7C}"/>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5" name="TextBox 4">
            <a:extLst>
              <a:ext uri="{FF2B5EF4-FFF2-40B4-BE49-F238E27FC236}">
                <a16:creationId xmlns:a16="http://schemas.microsoft.com/office/drawing/2014/main" id="{236DCD06-D8AA-B65A-3C7B-F7166C865573}"/>
              </a:ext>
            </a:extLst>
          </p:cNvPr>
          <p:cNvSpPr txBox="1"/>
          <p:nvPr/>
        </p:nvSpPr>
        <p:spPr>
          <a:xfrm>
            <a:off x="170330" y="205889"/>
            <a:ext cx="11714669" cy="461665"/>
          </a:xfrm>
          <a:prstGeom prst="rect">
            <a:avLst/>
          </a:prstGeom>
          <a:noFill/>
        </p:spPr>
        <p:txBody>
          <a:bodyPr wrap="square">
            <a:spAutoFit/>
          </a:bodyPr>
          <a:lstStyle/>
          <a:p>
            <a:pPr algn="ctr"/>
            <a:r>
              <a:rPr lang="en-IN" sz="2400" b="1" dirty="0">
                <a:solidFill>
                  <a:schemeClr val="accent4"/>
                </a:solidFill>
                <a:latin typeface="Bell MT" panose="02020503060305020303" pitchFamily="18" charset="0"/>
              </a:rPr>
              <a:t>Query run- Players (Bowlers) having good economy with at least 500 balls bowled.</a:t>
            </a:r>
          </a:p>
        </p:txBody>
      </p:sp>
      <p:pic>
        <p:nvPicPr>
          <p:cNvPr id="7" name="Picture 6">
            <a:extLst>
              <a:ext uri="{FF2B5EF4-FFF2-40B4-BE49-F238E27FC236}">
                <a16:creationId xmlns:a16="http://schemas.microsoft.com/office/drawing/2014/main" id="{61FB288C-1987-FE41-BCFA-7BF50537559B}"/>
              </a:ext>
            </a:extLst>
          </p:cNvPr>
          <p:cNvPicPr>
            <a:picLocks noChangeAspect="1"/>
          </p:cNvPicPr>
          <p:nvPr/>
        </p:nvPicPr>
        <p:blipFill rotWithShape="1">
          <a:blip r:embed="rId4"/>
          <a:srcRect l="18897" t="8628" r="13162" b="43922"/>
          <a:stretch/>
        </p:blipFill>
        <p:spPr>
          <a:xfrm>
            <a:off x="498215" y="792752"/>
            <a:ext cx="11058898" cy="4957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889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04E34F-62A8-5F24-07F1-D3B76F755D0F}"/>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3" name="Picture 2">
            <a:extLst>
              <a:ext uri="{FF2B5EF4-FFF2-40B4-BE49-F238E27FC236}">
                <a16:creationId xmlns:a16="http://schemas.microsoft.com/office/drawing/2014/main" id="{49EA4180-630F-D7AB-BB3A-C8986BBD6BD8}"/>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97B7109E-C1CC-24D4-E547-5F958F42FA3C}"/>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5" name="TextBox 4">
            <a:extLst>
              <a:ext uri="{FF2B5EF4-FFF2-40B4-BE49-F238E27FC236}">
                <a16:creationId xmlns:a16="http://schemas.microsoft.com/office/drawing/2014/main" id="{55C5AFA9-E6C5-5344-42B1-A75BD4D68D9E}"/>
              </a:ext>
            </a:extLst>
          </p:cNvPr>
          <p:cNvSpPr txBox="1"/>
          <p:nvPr/>
        </p:nvSpPr>
        <p:spPr>
          <a:xfrm>
            <a:off x="170330" y="205889"/>
            <a:ext cx="11714669" cy="461665"/>
          </a:xfrm>
          <a:prstGeom prst="rect">
            <a:avLst/>
          </a:prstGeom>
          <a:noFill/>
        </p:spPr>
        <p:txBody>
          <a:bodyPr wrap="square">
            <a:spAutoFit/>
          </a:bodyPr>
          <a:lstStyle/>
          <a:p>
            <a:pPr algn="ctr"/>
            <a:r>
              <a:rPr lang="en-IN" sz="2400" b="1" dirty="0">
                <a:solidFill>
                  <a:schemeClr val="accent4"/>
                </a:solidFill>
                <a:latin typeface="Bell MT" panose="02020503060305020303" pitchFamily="18" charset="0"/>
              </a:rPr>
              <a:t>Players (Bowlers) having good economy with at least 500 balls bowled.</a:t>
            </a:r>
          </a:p>
        </p:txBody>
      </p:sp>
      <p:graphicFrame>
        <p:nvGraphicFramePr>
          <p:cNvPr id="6" name="Table 5">
            <a:extLst>
              <a:ext uri="{FF2B5EF4-FFF2-40B4-BE49-F238E27FC236}">
                <a16:creationId xmlns:a16="http://schemas.microsoft.com/office/drawing/2014/main" id="{12919BC3-7684-1F39-CED7-BF02FE633FF3}"/>
              </a:ext>
            </a:extLst>
          </p:cNvPr>
          <p:cNvGraphicFramePr>
            <a:graphicFrameLocks noGrp="1"/>
          </p:cNvGraphicFramePr>
          <p:nvPr>
            <p:extLst>
              <p:ext uri="{D42A27DB-BD31-4B8C-83A1-F6EECF244321}">
                <p14:modId xmlns:p14="http://schemas.microsoft.com/office/powerpoint/2010/main" val="1092630765"/>
              </p:ext>
            </p:extLst>
          </p:nvPr>
        </p:nvGraphicFramePr>
        <p:xfrm>
          <a:off x="7107598" y="1217654"/>
          <a:ext cx="4609272" cy="4264660"/>
        </p:xfrm>
        <a:graphic>
          <a:graphicData uri="http://schemas.openxmlformats.org/drawingml/2006/table">
            <a:tbl>
              <a:tblPr firstRow="1" bandRow="1">
                <a:tableStyleId>{00A15C55-8517-42AA-B614-E9B94910E393}</a:tableStyleId>
              </a:tblPr>
              <a:tblGrid>
                <a:gridCol w="1849718">
                  <a:extLst>
                    <a:ext uri="{9D8B030D-6E8A-4147-A177-3AD203B41FA5}">
                      <a16:colId xmlns:a16="http://schemas.microsoft.com/office/drawing/2014/main" val="844145415"/>
                    </a:ext>
                  </a:extLst>
                </a:gridCol>
                <a:gridCol w="1219200">
                  <a:extLst>
                    <a:ext uri="{9D8B030D-6E8A-4147-A177-3AD203B41FA5}">
                      <a16:colId xmlns:a16="http://schemas.microsoft.com/office/drawing/2014/main" val="1511145965"/>
                    </a:ext>
                  </a:extLst>
                </a:gridCol>
                <a:gridCol w="1540354">
                  <a:extLst>
                    <a:ext uri="{9D8B030D-6E8A-4147-A177-3AD203B41FA5}">
                      <a16:colId xmlns:a16="http://schemas.microsoft.com/office/drawing/2014/main" val="3121753592"/>
                    </a:ext>
                  </a:extLst>
                </a:gridCol>
              </a:tblGrid>
              <a:tr h="370840">
                <a:tc>
                  <a:txBody>
                    <a:bodyPr/>
                    <a:lstStyle/>
                    <a:p>
                      <a:pPr algn="ctr" fontAlgn="b"/>
                      <a:r>
                        <a:rPr lang="en-IN" sz="1800" b="1" i="0" u="none" strike="noStrike" dirty="0">
                          <a:solidFill>
                            <a:schemeClr val="bg1"/>
                          </a:solidFill>
                          <a:effectLst/>
                          <a:latin typeface="Bell MT" panose="02020503060305020303" pitchFamily="18" charset="0"/>
                        </a:rPr>
                        <a:t>Bowler</a:t>
                      </a:r>
                    </a:p>
                  </a:txBody>
                  <a:tcPr marL="7620" marR="7620" marT="7620" marB="0" anchor="b"/>
                </a:tc>
                <a:tc>
                  <a:txBody>
                    <a:bodyPr/>
                    <a:lstStyle/>
                    <a:p>
                      <a:pPr algn="ctr" fontAlgn="b"/>
                      <a:r>
                        <a:rPr lang="en-IN" sz="1800" b="1" i="0" u="none" strike="noStrike" dirty="0">
                          <a:solidFill>
                            <a:schemeClr val="bg1"/>
                          </a:solidFill>
                          <a:effectLst/>
                          <a:latin typeface="Bell MT" panose="02020503060305020303" pitchFamily="18" charset="0"/>
                        </a:rPr>
                        <a:t>Total  balls</a:t>
                      </a:r>
                    </a:p>
                  </a:txBody>
                  <a:tcPr marL="7620" marR="7620" marT="7620" marB="0" anchor="b"/>
                </a:tc>
                <a:tc>
                  <a:txBody>
                    <a:bodyPr/>
                    <a:lstStyle/>
                    <a:p>
                      <a:pPr algn="ctr" fontAlgn="b"/>
                      <a:r>
                        <a:rPr lang="en-IN" sz="1800" b="1" i="0" u="none" strike="noStrike" dirty="0">
                          <a:solidFill>
                            <a:schemeClr val="bg1"/>
                          </a:solidFill>
                          <a:effectLst/>
                          <a:latin typeface="Bell MT" panose="02020503060305020303" pitchFamily="18" charset="0"/>
                        </a:rPr>
                        <a:t>Economy</a:t>
                      </a:r>
                    </a:p>
                  </a:txBody>
                  <a:tcPr marL="7620" marR="7620" marT="7620" marB="0" anchor="b"/>
                </a:tc>
                <a:extLst>
                  <a:ext uri="{0D108BD9-81ED-4DB2-BD59-A6C34878D82A}">
                    <a16:rowId xmlns:a16="http://schemas.microsoft.com/office/drawing/2014/main" val="1724044161"/>
                  </a:ext>
                </a:extLst>
              </a:tr>
              <a:tr h="370840">
                <a:tc>
                  <a:txBody>
                    <a:bodyPr/>
                    <a:lstStyle/>
                    <a:p>
                      <a:pPr algn="ctr" fontAlgn="b"/>
                      <a:r>
                        <a:rPr lang="en-IN" sz="1800" b="1" i="0" u="none" strike="noStrike">
                          <a:solidFill>
                            <a:srgbClr val="000000"/>
                          </a:solidFill>
                          <a:effectLst/>
                          <a:latin typeface="Bell MT" panose="02020503060305020303" pitchFamily="18" charset="0"/>
                        </a:rPr>
                        <a:t>Rashid Khan</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1490</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6.334228</a:t>
                      </a:r>
                    </a:p>
                  </a:txBody>
                  <a:tcPr marL="7620" marR="7620" marT="7620" marB="0" anchor="b"/>
                </a:tc>
                <a:extLst>
                  <a:ext uri="{0D108BD9-81ED-4DB2-BD59-A6C34878D82A}">
                    <a16:rowId xmlns:a16="http://schemas.microsoft.com/office/drawing/2014/main" val="2007689195"/>
                  </a:ext>
                </a:extLst>
              </a:tr>
              <a:tr h="370840">
                <a:tc>
                  <a:txBody>
                    <a:bodyPr/>
                    <a:lstStyle/>
                    <a:p>
                      <a:pPr algn="ctr" fontAlgn="b"/>
                      <a:r>
                        <a:rPr lang="en-IN" sz="1800" b="1" i="0" u="none" strike="noStrike">
                          <a:solidFill>
                            <a:srgbClr val="000000"/>
                          </a:solidFill>
                          <a:effectLst/>
                          <a:latin typeface="Bell MT" panose="02020503060305020303" pitchFamily="18" charset="0"/>
                        </a:rPr>
                        <a:t>A Kumble</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983</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6.646999</a:t>
                      </a:r>
                    </a:p>
                  </a:txBody>
                  <a:tcPr marL="7620" marR="7620" marT="7620" marB="0" anchor="b"/>
                </a:tc>
                <a:extLst>
                  <a:ext uri="{0D108BD9-81ED-4DB2-BD59-A6C34878D82A}">
                    <a16:rowId xmlns:a16="http://schemas.microsoft.com/office/drawing/2014/main" val="3092463633"/>
                  </a:ext>
                </a:extLst>
              </a:tr>
              <a:tr h="370840">
                <a:tc>
                  <a:txBody>
                    <a:bodyPr/>
                    <a:lstStyle/>
                    <a:p>
                      <a:pPr algn="ctr" fontAlgn="b"/>
                      <a:r>
                        <a:rPr lang="en-IN" sz="1800" b="1" i="0" u="none" strike="noStrike">
                          <a:solidFill>
                            <a:srgbClr val="000000"/>
                          </a:solidFill>
                          <a:effectLst/>
                          <a:latin typeface="Bell MT" panose="02020503060305020303" pitchFamily="18" charset="0"/>
                        </a:rPr>
                        <a:t>M Muralitharan</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1577</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6.677235</a:t>
                      </a:r>
                    </a:p>
                  </a:txBody>
                  <a:tcPr marL="7620" marR="7620" marT="7620" marB="0" anchor="b"/>
                </a:tc>
                <a:extLst>
                  <a:ext uri="{0D108BD9-81ED-4DB2-BD59-A6C34878D82A}">
                    <a16:rowId xmlns:a16="http://schemas.microsoft.com/office/drawing/2014/main" val="2348346794"/>
                  </a:ext>
                </a:extLst>
              </a:tr>
              <a:tr h="370840">
                <a:tc>
                  <a:txBody>
                    <a:bodyPr/>
                    <a:lstStyle/>
                    <a:p>
                      <a:pPr algn="ctr" fontAlgn="b"/>
                      <a:r>
                        <a:rPr lang="en-IN" sz="1800" b="1" i="0" u="none" strike="noStrike">
                          <a:solidFill>
                            <a:srgbClr val="000000"/>
                          </a:solidFill>
                          <a:effectLst/>
                          <a:latin typeface="Bell MT" panose="02020503060305020303" pitchFamily="18" charset="0"/>
                        </a:rPr>
                        <a:t>DW Steyn</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2276</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6.769772</a:t>
                      </a:r>
                    </a:p>
                  </a:txBody>
                  <a:tcPr marL="7620" marR="7620" marT="7620" marB="0" anchor="b"/>
                </a:tc>
                <a:extLst>
                  <a:ext uri="{0D108BD9-81ED-4DB2-BD59-A6C34878D82A}">
                    <a16:rowId xmlns:a16="http://schemas.microsoft.com/office/drawing/2014/main" val="683895817"/>
                  </a:ext>
                </a:extLst>
              </a:tr>
              <a:tr h="370840">
                <a:tc>
                  <a:txBody>
                    <a:bodyPr/>
                    <a:lstStyle/>
                    <a:p>
                      <a:pPr algn="ctr" fontAlgn="b"/>
                      <a:r>
                        <a:rPr lang="en-IN" sz="1800" b="1" i="0" u="none" strike="noStrike">
                          <a:solidFill>
                            <a:srgbClr val="000000"/>
                          </a:solidFill>
                          <a:effectLst/>
                          <a:latin typeface="Bell MT" panose="02020503060305020303" pitchFamily="18" charset="0"/>
                        </a:rPr>
                        <a:t>R Ashwin</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3327</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6.77367</a:t>
                      </a:r>
                    </a:p>
                  </a:txBody>
                  <a:tcPr marL="7620" marR="7620" marT="7620" marB="0" anchor="b"/>
                </a:tc>
                <a:extLst>
                  <a:ext uri="{0D108BD9-81ED-4DB2-BD59-A6C34878D82A}">
                    <a16:rowId xmlns:a16="http://schemas.microsoft.com/office/drawing/2014/main" val="1461316644"/>
                  </a:ext>
                </a:extLst>
              </a:tr>
              <a:tr h="370840">
                <a:tc>
                  <a:txBody>
                    <a:bodyPr/>
                    <a:lstStyle/>
                    <a:p>
                      <a:pPr algn="ctr" fontAlgn="b"/>
                      <a:r>
                        <a:rPr lang="en-IN" sz="1800" b="1" i="0" u="none" strike="noStrike">
                          <a:solidFill>
                            <a:srgbClr val="000000"/>
                          </a:solidFill>
                          <a:effectLst/>
                          <a:latin typeface="Bell MT" panose="02020503060305020303" pitchFamily="18" charset="0"/>
                        </a:rPr>
                        <a:t>SP Narine</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2824</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6.815864</a:t>
                      </a:r>
                    </a:p>
                  </a:txBody>
                  <a:tcPr marL="7620" marR="7620" marT="7620" marB="0" anchor="b"/>
                </a:tc>
                <a:extLst>
                  <a:ext uri="{0D108BD9-81ED-4DB2-BD59-A6C34878D82A}">
                    <a16:rowId xmlns:a16="http://schemas.microsoft.com/office/drawing/2014/main" val="2826890714"/>
                  </a:ext>
                </a:extLst>
              </a:tr>
              <a:tr h="370840">
                <a:tc>
                  <a:txBody>
                    <a:bodyPr/>
                    <a:lstStyle/>
                    <a:p>
                      <a:pPr algn="ctr" fontAlgn="b"/>
                      <a:r>
                        <a:rPr lang="en-IN" sz="1800" b="1" i="0" u="none" strike="noStrike">
                          <a:solidFill>
                            <a:srgbClr val="000000"/>
                          </a:solidFill>
                          <a:effectLst/>
                          <a:latin typeface="Bell MT" panose="02020503060305020303" pitchFamily="18" charset="0"/>
                        </a:rPr>
                        <a:t>DL Vettori</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785</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6.833121</a:t>
                      </a:r>
                    </a:p>
                  </a:txBody>
                  <a:tcPr marL="7620" marR="7620" marT="7620" marB="0" anchor="b"/>
                </a:tc>
                <a:extLst>
                  <a:ext uri="{0D108BD9-81ED-4DB2-BD59-A6C34878D82A}">
                    <a16:rowId xmlns:a16="http://schemas.microsoft.com/office/drawing/2014/main" val="504994169"/>
                  </a:ext>
                </a:extLst>
              </a:tr>
              <a:tr h="370840">
                <a:tc>
                  <a:txBody>
                    <a:bodyPr/>
                    <a:lstStyle/>
                    <a:p>
                      <a:pPr algn="ctr" fontAlgn="b"/>
                      <a:r>
                        <a:rPr lang="en-IN" sz="1800" b="1" i="0" u="none" strike="noStrike">
                          <a:solidFill>
                            <a:srgbClr val="000000"/>
                          </a:solidFill>
                          <a:effectLst/>
                          <a:latin typeface="Bell MT" panose="02020503060305020303" pitchFamily="18" charset="0"/>
                        </a:rPr>
                        <a:t>Washington Sundar</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660</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6.890909</a:t>
                      </a:r>
                    </a:p>
                  </a:txBody>
                  <a:tcPr marL="7620" marR="7620" marT="7620" marB="0" anchor="b"/>
                </a:tc>
                <a:extLst>
                  <a:ext uri="{0D108BD9-81ED-4DB2-BD59-A6C34878D82A}">
                    <a16:rowId xmlns:a16="http://schemas.microsoft.com/office/drawing/2014/main" val="3458732137"/>
                  </a:ext>
                </a:extLst>
              </a:tr>
              <a:tr h="370840">
                <a:tc>
                  <a:txBody>
                    <a:bodyPr/>
                    <a:lstStyle/>
                    <a:p>
                      <a:pPr algn="ctr" fontAlgn="b"/>
                      <a:r>
                        <a:rPr lang="en-IN" sz="1800" b="1" i="0" u="none" strike="noStrike">
                          <a:solidFill>
                            <a:srgbClr val="000000"/>
                          </a:solidFill>
                          <a:effectLst/>
                          <a:latin typeface="Bell MT" panose="02020503060305020303" pitchFamily="18" charset="0"/>
                        </a:rPr>
                        <a:t>J Botha</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709</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6.922426</a:t>
                      </a:r>
                    </a:p>
                  </a:txBody>
                  <a:tcPr marL="7620" marR="7620" marT="7620" marB="0" anchor="b"/>
                </a:tc>
                <a:extLst>
                  <a:ext uri="{0D108BD9-81ED-4DB2-BD59-A6C34878D82A}">
                    <a16:rowId xmlns:a16="http://schemas.microsoft.com/office/drawing/2014/main" val="3590912596"/>
                  </a:ext>
                </a:extLst>
              </a:tr>
              <a:tr h="370840">
                <a:tc>
                  <a:txBody>
                    <a:bodyPr/>
                    <a:lstStyle/>
                    <a:p>
                      <a:pPr algn="ctr" fontAlgn="b"/>
                      <a:r>
                        <a:rPr lang="en-IN" sz="1800" b="1" i="0" u="none" strike="noStrike">
                          <a:solidFill>
                            <a:srgbClr val="000000"/>
                          </a:solidFill>
                          <a:effectLst/>
                          <a:latin typeface="Bell MT" panose="02020503060305020303" pitchFamily="18" charset="0"/>
                        </a:rPr>
                        <a:t>R Tewatia</a:t>
                      </a:r>
                    </a:p>
                  </a:txBody>
                  <a:tcPr marL="7620" marR="7620" marT="7620" marB="0" anchor="b"/>
                </a:tc>
                <a:tc>
                  <a:txBody>
                    <a:bodyPr/>
                    <a:lstStyle/>
                    <a:p>
                      <a:pPr algn="ctr" fontAlgn="b"/>
                      <a:r>
                        <a:rPr lang="en-IN" sz="1800" b="1" i="0" u="none" strike="noStrike">
                          <a:solidFill>
                            <a:srgbClr val="000000"/>
                          </a:solidFill>
                          <a:effectLst/>
                          <a:latin typeface="Bell MT" panose="02020503060305020303" pitchFamily="18" charset="0"/>
                        </a:rPr>
                        <a:t>587</a:t>
                      </a:r>
                    </a:p>
                  </a:txBody>
                  <a:tcPr marL="7620" marR="7620" marT="7620" marB="0" anchor="b"/>
                </a:tc>
                <a:tc>
                  <a:txBody>
                    <a:bodyPr/>
                    <a:lstStyle/>
                    <a:p>
                      <a:pPr algn="ctr" fontAlgn="b"/>
                      <a:r>
                        <a:rPr lang="en-IN" sz="1800" b="1" i="0" u="none" strike="noStrike" dirty="0">
                          <a:solidFill>
                            <a:srgbClr val="000000"/>
                          </a:solidFill>
                          <a:effectLst/>
                          <a:latin typeface="Bell MT" panose="02020503060305020303" pitchFamily="18" charset="0"/>
                        </a:rPr>
                        <a:t>6.991482</a:t>
                      </a:r>
                    </a:p>
                  </a:txBody>
                  <a:tcPr marL="7620" marR="7620" marT="7620" marB="0" anchor="b"/>
                </a:tc>
                <a:extLst>
                  <a:ext uri="{0D108BD9-81ED-4DB2-BD59-A6C34878D82A}">
                    <a16:rowId xmlns:a16="http://schemas.microsoft.com/office/drawing/2014/main" val="3983185972"/>
                  </a:ext>
                </a:extLst>
              </a:tr>
            </a:tbl>
          </a:graphicData>
        </a:graphic>
      </p:graphicFrame>
      <p:graphicFrame>
        <p:nvGraphicFramePr>
          <p:cNvPr id="9" name="Chart 8">
            <a:extLst>
              <a:ext uri="{FF2B5EF4-FFF2-40B4-BE49-F238E27FC236}">
                <a16:creationId xmlns:a16="http://schemas.microsoft.com/office/drawing/2014/main" id="{5BB950F8-B663-FA3C-48D9-58A33E259CC5}"/>
              </a:ext>
            </a:extLst>
          </p:cNvPr>
          <p:cNvGraphicFramePr>
            <a:graphicFrameLocks/>
          </p:cNvGraphicFramePr>
          <p:nvPr>
            <p:extLst>
              <p:ext uri="{D42A27DB-BD31-4B8C-83A1-F6EECF244321}">
                <p14:modId xmlns:p14="http://schemas.microsoft.com/office/powerpoint/2010/main" val="3842389052"/>
              </p:ext>
            </p:extLst>
          </p:nvPr>
        </p:nvGraphicFramePr>
        <p:xfrm>
          <a:off x="358588" y="1217653"/>
          <a:ext cx="6641563" cy="42646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03820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C0A85D-6E73-B9C1-439F-B6BD42BCB6C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FE349DCC-608A-736A-FBEA-DA51C1AE042A}"/>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4A08E7F6-1095-D511-523B-90CC57935F7C}"/>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6" name="TextBox 5">
            <a:extLst>
              <a:ext uri="{FF2B5EF4-FFF2-40B4-BE49-F238E27FC236}">
                <a16:creationId xmlns:a16="http://schemas.microsoft.com/office/drawing/2014/main" id="{41BA7D83-89B2-F151-54DA-A61BCA483109}"/>
              </a:ext>
            </a:extLst>
          </p:cNvPr>
          <p:cNvSpPr txBox="1"/>
          <p:nvPr/>
        </p:nvSpPr>
        <p:spPr>
          <a:xfrm>
            <a:off x="170330" y="205889"/>
            <a:ext cx="11714669" cy="461665"/>
          </a:xfrm>
          <a:prstGeom prst="rect">
            <a:avLst/>
          </a:prstGeom>
          <a:noFill/>
        </p:spPr>
        <p:txBody>
          <a:bodyPr wrap="square">
            <a:spAutoFit/>
          </a:bodyPr>
          <a:lstStyle/>
          <a:p>
            <a:pPr algn="ctr"/>
            <a:r>
              <a:rPr lang="en-IN" sz="2400" b="1" dirty="0">
                <a:solidFill>
                  <a:schemeClr val="accent4"/>
                </a:solidFill>
                <a:latin typeface="Bell MT" panose="02020503060305020303" pitchFamily="18" charset="0"/>
              </a:rPr>
              <a:t>Query run - Players (Bowlers) having good strike rate with at least 500 balls bowled.</a:t>
            </a:r>
          </a:p>
        </p:txBody>
      </p:sp>
      <p:pic>
        <p:nvPicPr>
          <p:cNvPr id="10" name="Picture 9">
            <a:extLst>
              <a:ext uri="{FF2B5EF4-FFF2-40B4-BE49-F238E27FC236}">
                <a16:creationId xmlns:a16="http://schemas.microsoft.com/office/drawing/2014/main" id="{18E243AD-32D5-13BC-DEF5-7EAF8F9B490E}"/>
              </a:ext>
            </a:extLst>
          </p:cNvPr>
          <p:cNvPicPr>
            <a:picLocks noChangeAspect="1"/>
          </p:cNvPicPr>
          <p:nvPr/>
        </p:nvPicPr>
        <p:blipFill rotWithShape="1">
          <a:blip r:embed="rId4"/>
          <a:srcRect l="19338" t="9734" r="13015" b="43921"/>
          <a:stretch/>
        </p:blipFill>
        <p:spPr>
          <a:xfrm>
            <a:off x="564777" y="1008213"/>
            <a:ext cx="11008658" cy="48672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246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DA4F9-3F5C-B439-E484-0666B1EE3BCE}"/>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3" name="Picture 2">
            <a:extLst>
              <a:ext uri="{FF2B5EF4-FFF2-40B4-BE49-F238E27FC236}">
                <a16:creationId xmlns:a16="http://schemas.microsoft.com/office/drawing/2014/main" id="{5EFB5184-F09D-0DB4-81AE-70FCD5F7F5C4}"/>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79A61925-E132-CE49-EF64-01884D17F4B4}"/>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5" name="TextBox 4">
            <a:extLst>
              <a:ext uri="{FF2B5EF4-FFF2-40B4-BE49-F238E27FC236}">
                <a16:creationId xmlns:a16="http://schemas.microsoft.com/office/drawing/2014/main" id="{C51D2911-6D0F-0B41-A935-4FB72E6C16B3}"/>
              </a:ext>
            </a:extLst>
          </p:cNvPr>
          <p:cNvSpPr txBox="1"/>
          <p:nvPr/>
        </p:nvSpPr>
        <p:spPr>
          <a:xfrm>
            <a:off x="170330" y="205889"/>
            <a:ext cx="11714669" cy="461665"/>
          </a:xfrm>
          <a:prstGeom prst="rect">
            <a:avLst/>
          </a:prstGeom>
          <a:noFill/>
        </p:spPr>
        <p:txBody>
          <a:bodyPr wrap="square">
            <a:spAutoFit/>
          </a:bodyPr>
          <a:lstStyle/>
          <a:p>
            <a:pPr algn="ctr"/>
            <a:r>
              <a:rPr lang="en-IN" sz="2400" b="1" dirty="0">
                <a:solidFill>
                  <a:schemeClr val="accent4"/>
                </a:solidFill>
                <a:latin typeface="Bell MT" panose="02020503060305020303" pitchFamily="18" charset="0"/>
              </a:rPr>
              <a:t>Players (Bowlers) having good strike rate with at least 500 balls bowled.</a:t>
            </a:r>
          </a:p>
        </p:txBody>
      </p:sp>
      <p:graphicFrame>
        <p:nvGraphicFramePr>
          <p:cNvPr id="6" name="Chart 5">
            <a:extLst>
              <a:ext uri="{FF2B5EF4-FFF2-40B4-BE49-F238E27FC236}">
                <a16:creationId xmlns:a16="http://schemas.microsoft.com/office/drawing/2014/main" id="{FFFCB4BE-30F7-6981-02E9-3C0AA857CBCE}"/>
              </a:ext>
            </a:extLst>
          </p:cNvPr>
          <p:cNvGraphicFramePr>
            <a:graphicFrameLocks/>
          </p:cNvGraphicFramePr>
          <p:nvPr>
            <p:extLst>
              <p:ext uri="{D42A27DB-BD31-4B8C-83A1-F6EECF244321}">
                <p14:modId xmlns:p14="http://schemas.microsoft.com/office/powerpoint/2010/main" val="2976936212"/>
              </p:ext>
            </p:extLst>
          </p:nvPr>
        </p:nvGraphicFramePr>
        <p:xfrm>
          <a:off x="484093" y="954740"/>
          <a:ext cx="6183407" cy="46840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Table 7">
            <a:extLst>
              <a:ext uri="{FF2B5EF4-FFF2-40B4-BE49-F238E27FC236}">
                <a16:creationId xmlns:a16="http://schemas.microsoft.com/office/drawing/2014/main" id="{B7A53E1A-49B9-1ABE-98A8-0A66B3B62F11}"/>
              </a:ext>
            </a:extLst>
          </p:cNvPr>
          <p:cNvGraphicFramePr>
            <a:graphicFrameLocks noGrp="1"/>
          </p:cNvGraphicFramePr>
          <p:nvPr>
            <p:extLst>
              <p:ext uri="{D42A27DB-BD31-4B8C-83A1-F6EECF244321}">
                <p14:modId xmlns:p14="http://schemas.microsoft.com/office/powerpoint/2010/main" val="115881429"/>
              </p:ext>
            </p:extLst>
          </p:nvPr>
        </p:nvGraphicFramePr>
        <p:xfrm>
          <a:off x="7107598" y="1217654"/>
          <a:ext cx="4609272" cy="4203700"/>
        </p:xfrm>
        <a:graphic>
          <a:graphicData uri="http://schemas.openxmlformats.org/drawingml/2006/table">
            <a:tbl>
              <a:tblPr firstRow="1" bandRow="1">
                <a:tableStyleId>{00A15C55-8517-42AA-B614-E9B94910E393}</a:tableStyleId>
              </a:tblPr>
              <a:tblGrid>
                <a:gridCol w="1849718">
                  <a:extLst>
                    <a:ext uri="{9D8B030D-6E8A-4147-A177-3AD203B41FA5}">
                      <a16:colId xmlns:a16="http://schemas.microsoft.com/office/drawing/2014/main" val="844145415"/>
                    </a:ext>
                  </a:extLst>
                </a:gridCol>
                <a:gridCol w="1219200">
                  <a:extLst>
                    <a:ext uri="{9D8B030D-6E8A-4147-A177-3AD203B41FA5}">
                      <a16:colId xmlns:a16="http://schemas.microsoft.com/office/drawing/2014/main" val="1511145965"/>
                    </a:ext>
                  </a:extLst>
                </a:gridCol>
                <a:gridCol w="1540354">
                  <a:extLst>
                    <a:ext uri="{9D8B030D-6E8A-4147-A177-3AD203B41FA5}">
                      <a16:colId xmlns:a16="http://schemas.microsoft.com/office/drawing/2014/main" val="3121753592"/>
                    </a:ext>
                  </a:extLst>
                </a:gridCol>
              </a:tblGrid>
              <a:tr h="370840">
                <a:tc>
                  <a:txBody>
                    <a:bodyPr/>
                    <a:lstStyle/>
                    <a:p>
                      <a:pPr algn="ctr" fontAlgn="b"/>
                      <a:r>
                        <a:rPr lang="en-IN" sz="1600" b="1" i="0" u="none" strike="noStrike" dirty="0">
                          <a:solidFill>
                            <a:schemeClr val="bg1"/>
                          </a:solidFill>
                          <a:effectLst/>
                          <a:latin typeface="Bell MT" panose="02020503060305020303" pitchFamily="18" charset="0"/>
                        </a:rPr>
                        <a:t>Bowler</a:t>
                      </a:r>
                    </a:p>
                  </a:txBody>
                  <a:tcPr marL="7620" marR="7620" marT="7620" marB="0" anchor="b"/>
                </a:tc>
                <a:tc>
                  <a:txBody>
                    <a:bodyPr/>
                    <a:lstStyle/>
                    <a:p>
                      <a:pPr algn="ctr" fontAlgn="b"/>
                      <a:r>
                        <a:rPr lang="en-IN" sz="1600" b="1" i="0" u="none" strike="noStrike" dirty="0">
                          <a:solidFill>
                            <a:schemeClr val="bg1"/>
                          </a:solidFill>
                          <a:effectLst/>
                          <a:latin typeface="Bell MT" panose="02020503060305020303" pitchFamily="18" charset="0"/>
                        </a:rPr>
                        <a:t>Wicket Taken</a:t>
                      </a:r>
                    </a:p>
                  </a:txBody>
                  <a:tcPr marL="7620" marR="7620" marT="7620" marB="0" anchor="b"/>
                </a:tc>
                <a:tc>
                  <a:txBody>
                    <a:bodyPr/>
                    <a:lstStyle/>
                    <a:p>
                      <a:pPr algn="ctr" fontAlgn="b"/>
                      <a:r>
                        <a:rPr lang="en-IN" sz="1600" b="1" i="0" u="none" strike="noStrike" dirty="0">
                          <a:solidFill>
                            <a:schemeClr val="bg1"/>
                          </a:solidFill>
                          <a:effectLst/>
                          <a:latin typeface="Bell MT" panose="02020503060305020303" pitchFamily="18" charset="0"/>
                        </a:rPr>
                        <a:t>Strike Rate</a:t>
                      </a:r>
                    </a:p>
                  </a:txBody>
                  <a:tcPr marL="7620" marR="7620" marT="7620" marB="0" anchor="b"/>
                </a:tc>
                <a:extLst>
                  <a:ext uri="{0D108BD9-81ED-4DB2-BD59-A6C34878D82A}">
                    <a16:rowId xmlns:a16="http://schemas.microsoft.com/office/drawing/2014/main" val="1724044161"/>
                  </a:ext>
                </a:extLst>
              </a:tr>
              <a:tr h="370840">
                <a:tc>
                  <a:txBody>
                    <a:bodyPr/>
                    <a:lstStyle/>
                    <a:p>
                      <a:pPr algn="ctr" fontAlgn="b"/>
                      <a:r>
                        <a:rPr lang="en-IN" sz="1600" b="1" i="0" u="none" strike="noStrike">
                          <a:solidFill>
                            <a:srgbClr val="000000"/>
                          </a:solidFill>
                          <a:effectLst/>
                          <a:latin typeface="Bell MT" panose="02020503060305020303" pitchFamily="18" charset="0"/>
                        </a:rPr>
                        <a:t>K Rabada</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66</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12.7</a:t>
                      </a:r>
                    </a:p>
                  </a:txBody>
                  <a:tcPr marL="7620" marR="7620" marT="7620" marB="0" anchor="b"/>
                </a:tc>
                <a:extLst>
                  <a:ext uri="{0D108BD9-81ED-4DB2-BD59-A6C34878D82A}">
                    <a16:rowId xmlns:a16="http://schemas.microsoft.com/office/drawing/2014/main" val="2007689195"/>
                  </a:ext>
                </a:extLst>
              </a:tr>
              <a:tr h="370840">
                <a:tc>
                  <a:txBody>
                    <a:bodyPr/>
                    <a:lstStyle/>
                    <a:p>
                      <a:pPr algn="ctr" fontAlgn="b"/>
                      <a:r>
                        <a:rPr lang="en-IN" sz="1600" b="1" i="0" u="none" strike="noStrike">
                          <a:solidFill>
                            <a:srgbClr val="000000"/>
                          </a:solidFill>
                          <a:effectLst/>
                          <a:latin typeface="Bell MT" panose="02020503060305020303" pitchFamily="18" charset="0"/>
                        </a:rPr>
                        <a:t>DE Bollinger</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43</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14.0</a:t>
                      </a:r>
                    </a:p>
                  </a:txBody>
                  <a:tcPr marL="7620" marR="7620" marT="7620" marB="0" anchor="b"/>
                </a:tc>
                <a:extLst>
                  <a:ext uri="{0D108BD9-81ED-4DB2-BD59-A6C34878D82A}">
                    <a16:rowId xmlns:a16="http://schemas.microsoft.com/office/drawing/2014/main" val="3092463633"/>
                  </a:ext>
                </a:extLst>
              </a:tr>
              <a:tr h="370840">
                <a:tc>
                  <a:txBody>
                    <a:bodyPr/>
                    <a:lstStyle/>
                    <a:p>
                      <a:pPr algn="ctr" fontAlgn="b"/>
                      <a:r>
                        <a:rPr lang="en-IN" sz="1600" b="1" i="0" u="none" strike="noStrike">
                          <a:solidFill>
                            <a:srgbClr val="000000"/>
                          </a:solidFill>
                          <a:effectLst/>
                          <a:latin typeface="Bell MT" panose="02020503060305020303" pitchFamily="18" charset="0"/>
                        </a:rPr>
                        <a:t>AJ Tye</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45</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14.3</a:t>
                      </a:r>
                    </a:p>
                  </a:txBody>
                  <a:tcPr marL="7620" marR="7620" marT="7620" marB="0" anchor="b"/>
                </a:tc>
                <a:extLst>
                  <a:ext uri="{0D108BD9-81ED-4DB2-BD59-A6C34878D82A}">
                    <a16:rowId xmlns:a16="http://schemas.microsoft.com/office/drawing/2014/main" val="2348346794"/>
                  </a:ext>
                </a:extLst>
              </a:tr>
              <a:tr h="370840">
                <a:tc>
                  <a:txBody>
                    <a:bodyPr/>
                    <a:lstStyle/>
                    <a:p>
                      <a:pPr algn="ctr" fontAlgn="b"/>
                      <a:r>
                        <a:rPr lang="en-IN" sz="1600" b="1" i="0" u="none" strike="noStrike">
                          <a:solidFill>
                            <a:srgbClr val="000000"/>
                          </a:solidFill>
                          <a:effectLst/>
                          <a:latin typeface="Bell MT" panose="02020503060305020303" pitchFamily="18" charset="0"/>
                        </a:rPr>
                        <a:t>MA Starc</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39</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15.7</a:t>
                      </a:r>
                    </a:p>
                  </a:txBody>
                  <a:tcPr marL="7620" marR="7620" marT="7620" marB="0" anchor="b"/>
                </a:tc>
                <a:extLst>
                  <a:ext uri="{0D108BD9-81ED-4DB2-BD59-A6C34878D82A}">
                    <a16:rowId xmlns:a16="http://schemas.microsoft.com/office/drawing/2014/main" val="683895817"/>
                  </a:ext>
                </a:extLst>
              </a:tr>
              <a:tr h="370840">
                <a:tc>
                  <a:txBody>
                    <a:bodyPr/>
                    <a:lstStyle/>
                    <a:p>
                      <a:pPr algn="ctr" fontAlgn="b"/>
                      <a:r>
                        <a:rPr lang="en-IN" sz="1600" b="1" i="0" u="none" strike="noStrike">
                          <a:solidFill>
                            <a:srgbClr val="000000"/>
                          </a:solidFill>
                          <a:effectLst/>
                          <a:latin typeface="Bell MT" panose="02020503060305020303" pitchFamily="18" charset="0"/>
                        </a:rPr>
                        <a:t>SL Malinga</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188</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15.8</a:t>
                      </a:r>
                    </a:p>
                  </a:txBody>
                  <a:tcPr marL="7620" marR="7620" marT="7620" marB="0" anchor="b"/>
                </a:tc>
                <a:extLst>
                  <a:ext uri="{0D108BD9-81ED-4DB2-BD59-A6C34878D82A}">
                    <a16:rowId xmlns:a16="http://schemas.microsoft.com/office/drawing/2014/main" val="1461316644"/>
                  </a:ext>
                </a:extLst>
              </a:tr>
              <a:tr h="370840">
                <a:tc>
                  <a:txBody>
                    <a:bodyPr/>
                    <a:lstStyle/>
                    <a:p>
                      <a:pPr algn="ctr" fontAlgn="b"/>
                      <a:r>
                        <a:rPr lang="en-IN" sz="1600" b="1" i="0" u="none" strike="noStrike">
                          <a:solidFill>
                            <a:srgbClr val="000000"/>
                          </a:solidFill>
                          <a:effectLst/>
                          <a:latin typeface="Bell MT" panose="02020503060305020303" pitchFamily="18" charset="0"/>
                        </a:rPr>
                        <a:t>Imran Tahir</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83</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15.8</a:t>
                      </a:r>
                    </a:p>
                  </a:txBody>
                  <a:tcPr marL="7620" marR="7620" marT="7620" marB="0" anchor="b"/>
                </a:tc>
                <a:extLst>
                  <a:ext uri="{0D108BD9-81ED-4DB2-BD59-A6C34878D82A}">
                    <a16:rowId xmlns:a16="http://schemas.microsoft.com/office/drawing/2014/main" val="2826890714"/>
                  </a:ext>
                </a:extLst>
              </a:tr>
              <a:tr h="370840">
                <a:tc>
                  <a:txBody>
                    <a:bodyPr/>
                    <a:lstStyle/>
                    <a:p>
                      <a:pPr algn="ctr" fontAlgn="b"/>
                      <a:r>
                        <a:rPr lang="en-IN" sz="1600" b="1" i="0" u="none" strike="noStrike">
                          <a:solidFill>
                            <a:srgbClr val="000000"/>
                          </a:solidFill>
                          <a:effectLst/>
                          <a:latin typeface="Bell MT" panose="02020503060305020303" pitchFamily="18" charset="0"/>
                        </a:rPr>
                        <a:t>DJ Bravo</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175</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16.3</a:t>
                      </a:r>
                    </a:p>
                  </a:txBody>
                  <a:tcPr marL="7620" marR="7620" marT="7620" marB="0" anchor="b"/>
                </a:tc>
                <a:extLst>
                  <a:ext uri="{0D108BD9-81ED-4DB2-BD59-A6C34878D82A}">
                    <a16:rowId xmlns:a16="http://schemas.microsoft.com/office/drawing/2014/main" val="504994169"/>
                  </a:ext>
                </a:extLst>
              </a:tr>
              <a:tr h="370840">
                <a:tc>
                  <a:txBody>
                    <a:bodyPr/>
                    <a:lstStyle/>
                    <a:p>
                      <a:pPr algn="ctr" fontAlgn="b"/>
                      <a:r>
                        <a:rPr lang="en-IN" sz="1600" b="1" i="0" u="none" strike="noStrike">
                          <a:solidFill>
                            <a:srgbClr val="000000"/>
                          </a:solidFill>
                          <a:effectLst/>
                          <a:latin typeface="Bell MT" panose="02020503060305020303" pitchFamily="18" charset="0"/>
                        </a:rPr>
                        <a:t>A Nehra</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121</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16.3</a:t>
                      </a:r>
                    </a:p>
                  </a:txBody>
                  <a:tcPr marL="7620" marR="7620" marT="7620" marB="0" anchor="b"/>
                </a:tc>
                <a:extLst>
                  <a:ext uri="{0D108BD9-81ED-4DB2-BD59-A6C34878D82A}">
                    <a16:rowId xmlns:a16="http://schemas.microsoft.com/office/drawing/2014/main" val="3458732137"/>
                  </a:ext>
                </a:extLst>
              </a:tr>
              <a:tr h="370840">
                <a:tc>
                  <a:txBody>
                    <a:bodyPr/>
                    <a:lstStyle/>
                    <a:p>
                      <a:pPr algn="ctr" fontAlgn="b"/>
                      <a:r>
                        <a:rPr lang="en-IN" sz="1600" b="1" i="0" u="none" strike="noStrike">
                          <a:solidFill>
                            <a:srgbClr val="000000"/>
                          </a:solidFill>
                          <a:effectLst/>
                          <a:latin typeface="Bell MT" panose="02020503060305020303" pitchFamily="18" charset="0"/>
                        </a:rPr>
                        <a:t>S Aravind</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48</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16.4</a:t>
                      </a:r>
                    </a:p>
                  </a:txBody>
                  <a:tcPr marL="7620" marR="7620" marT="7620" marB="0" anchor="b"/>
                </a:tc>
                <a:extLst>
                  <a:ext uri="{0D108BD9-81ED-4DB2-BD59-A6C34878D82A}">
                    <a16:rowId xmlns:a16="http://schemas.microsoft.com/office/drawing/2014/main" val="3590912596"/>
                  </a:ext>
                </a:extLst>
              </a:tr>
              <a:tr h="370840">
                <a:tc>
                  <a:txBody>
                    <a:bodyPr/>
                    <a:lstStyle/>
                    <a:p>
                      <a:pPr algn="ctr" fontAlgn="b"/>
                      <a:r>
                        <a:rPr lang="en-IN" sz="1600" b="1" i="0" u="none" strike="noStrike">
                          <a:solidFill>
                            <a:srgbClr val="000000"/>
                          </a:solidFill>
                          <a:effectLst/>
                          <a:latin typeface="Bell MT" panose="02020503060305020303" pitchFamily="18" charset="0"/>
                        </a:rPr>
                        <a:t>KK Cooper</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36</a:t>
                      </a:r>
                    </a:p>
                  </a:txBody>
                  <a:tcPr marL="7620" marR="7620" marT="7620" marB="0" anchor="b"/>
                </a:tc>
                <a:tc>
                  <a:txBody>
                    <a:bodyPr/>
                    <a:lstStyle/>
                    <a:p>
                      <a:pPr algn="ctr" fontAlgn="b"/>
                      <a:r>
                        <a:rPr lang="en-IN" sz="1600" b="1" i="0" u="none" strike="noStrike" dirty="0">
                          <a:solidFill>
                            <a:srgbClr val="000000"/>
                          </a:solidFill>
                          <a:effectLst/>
                          <a:latin typeface="Bell MT" panose="02020503060305020303" pitchFamily="18" charset="0"/>
                        </a:rPr>
                        <a:t>16.7</a:t>
                      </a:r>
                    </a:p>
                  </a:txBody>
                  <a:tcPr marL="7620" marR="7620" marT="7620" marB="0" anchor="b"/>
                </a:tc>
                <a:extLst>
                  <a:ext uri="{0D108BD9-81ED-4DB2-BD59-A6C34878D82A}">
                    <a16:rowId xmlns:a16="http://schemas.microsoft.com/office/drawing/2014/main" val="3983185972"/>
                  </a:ext>
                </a:extLst>
              </a:tr>
            </a:tbl>
          </a:graphicData>
        </a:graphic>
      </p:graphicFrame>
    </p:spTree>
    <p:extLst>
      <p:ext uri="{BB962C8B-B14F-4D97-AF65-F5344CB8AC3E}">
        <p14:creationId xmlns:p14="http://schemas.microsoft.com/office/powerpoint/2010/main" val="3876068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DA4F9-3F5C-B439-E484-0666B1EE3B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EFB5184-F09D-0DB4-81AE-70FCD5F7F5C4}"/>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79A61925-E132-CE49-EF64-01884D17F4B4}"/>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5" name="Table 4">
            <a:extLst>
              <a:ext uri="{FF2B5EF4-FFF2-40B4-BE49-F238E27FC236}">
                <a16:creationId xmlns:a16="http://schemas.microsoft.com/office/drawing/2014/main" id="{7F6EF0CB-AC6E-12D9-626A-2D07F3FD8DB1}"/>
              </a:ext>
            </a:extLst>
          </p:cNvPr>
          <p:cNvGraphicFramePr>
            <a:graphicFrameLocks noGrp="1"/>
          </p:cNvGraphicFramePr>
          <p:nvPr>
            <p:extLst>
              <p:ext uri="{D42A27DB-BD31-4B8C-83A1-F6EECF244321}">
                <p14:modId xmlns:p14="http://schemas.microsoft.com/office/powerpoint/2010/main" val="3514376048"/>
              </p:ext>
            </p:extLst>
          </p:nvPr>
        </p:nvGraphicFramePr>
        <p:xfrm>
          <a:off x="6460490" y="1308697"/>
          <a:ext cx="5191852" cy="4491465"/>
        </p:xfrm>
        <a:graphic>
          <a:graphicData uri="http://schemas.openxmlformats.org/drawingml/2006/table">
            <a:tbl>
              <a:tblPr firstRow="1" bandRow="1">
                <a:tableStyleId>{00A15C55-8517-42AA-B614-E9B94910E393}</a:tableStyleId>
              </a:tblPr>
              <a:tblGrid>
                <a:gridCol w="1215420">
                  <a:extLst>
                    <a:ext uri="{9D8B030D-6E8A-4147-A177-3AD203B41FA5}">
                      <a16:colId xmlns:a16="http://schemas.microsoft.com/office/drawing/2014/main" val="2840830268"/>
                    </a:ext>
                  </a:extLst>
                </a:gridCol>
                <a:gridCol w="1205849">
                  <a:extLst>
                    <a:ext uri="{9D8B030D-6E8A-4147-A177-3AD203B41FA5}">
                      <a16:colId xmlns:a16="http://schemas.microsoft.com/office/drawing/2014/main" val="498720491"/>
                    </a:ext>
                  </a:extLst>
                </a:gridCol>
                <a:gridCol w="1378114">
                  <a:extLst>
                    <a:ext uri="{9D8B030D-6E8A-4147-A177-3AD203B41FA5}">
                      <a16:colId xmlns:a16="http://schemas.microsoft.com/office/drawing/2014/main" val="988576728"/>
                    </a:ext>
                  </a:extLst>
                </a:gridCol>
                <a:gridCol w="1392469">
                  <a:extLst>
                    <a:ext uri="{9D8B030D-6E8A-4147-A177-3AD203B41FA5}">
                      <a16:colId xmlns:a16="http://schemas.microsoft.com/office/drawing/2014/main" val="2110258297"/>
                    </a:ext>
                  </a:extLst>
                </a:gridCol>
              </a:tblGrid>
              <a:tr h="408315">
                <a:tc>
                  <a:txBody>
                    <a:bodyPr/>
                    <a:lstStyle/>
                    <a:p>
                      <a:pPr algn="ctr" fontAlgn="b"/>
                      <a:r>
                        <a:rPr lang="en-IN" sz="1600" b="1" i="0" u="none" strike="noStrike" dirty="0">
                          <a:solidFill>
                            <a:schemeClr val="bg1"/>
                          </a:solidFill>
                          <a:effectLst/>
                          <a:latin typeface="Bell MT" panose="02020503060305020303" pitchFamily="18" charset="0"/>
                        </a:rPr>
                        <a:t>Batsman</a:t>
                      </a:r>
                    </a:p>
                  </a:txBody>
                  <a:tcPr marL="7620" marR="7620" marT="7620" marB="0" anchor="b"/>
                </a:tc>
                <a:tc>
                  <a:txBody>
                    <a:bodyPr/>
                    <a:lstStyle/>
                    <a:p>
                      <a:pPr algn="ctr" fontAlgn="b"/>
                      <a:r>
                        <a:rPr lang="en-IN" sz="1600" b="1" i="0" u="none" strike="noStrike" dirty="0">
                          <a:solidFill>
                            <a:schemeClr val="bg1"/>
                          </a:solidFill>
                          <a:effectLst/>
                          <a:latin typeface="Bell MT" panose="02020503060305020303" pitchFamily="18" charset="0"/>
                        </a:rPr>
                        <a:t>Batting SR</a:t>
                      </a:r>
                    </a:p>
                  </a:txBody>
                  <a:tcPr marL="7620" marR="7620" marT="7620" marB="0" anchor="b"/>
                </a:tc>
                <a:tc>
                  <a:txBody>
                    <a:bodyPr/>
                    <a:lstStyle/>
                    <a:p>
                      <a:pPr algn="ctr" fontAlgn="b"/>
                      <a:r>
                        <a:rPr lang="en-IN" sz="1600" b="1" i="0" u="none" strike="noStrike" dirty="0">
                          <a:solidFill>
                            <a:schemeClr val="bg1"/>
                          </a:solidFill>
                          <a:effectLst/>
                          <a:latin typeface="Bell MT" panose="02020503060305020303" pitchFamily="18" charset="0"/>
                        </a:rPr>
                        <a:t>Bowler</a:t>
                      </a:r>
                    </a:p>
                  </a:txBody>
                  <a:tcPr marL="7620" marR="7620" marT="7620" marB="0" anchor="b"/>
                </a:tc>
                <a:tc>
                  <a:txBody>
                    <a:bodyPr/>
                    <a:lstStyle/>
                    <a:p>
                      <a:pPr algn="ctr" fontAlgn="b"/>
                      <a:r>
                        <a:rPr lang="en-IN" sz="1600" b="1" i="0" u="none" strike="noStrike" dirty="0">
                          <a:solidFill>
                            <a:schemeClr val="bg1"/>
                          </a:solidFill>
                          <a:effectLst/>
                          <a:latin typeface="Bell MT" panose="02020503060305020303" pitchFamily="18" charset="0"/>
                        </a:rPr>
                        <a:t>Bowler SR</a:t>
                      </a:r>
                    </a:p>
                  </a:txBody>
                  <a:tcPr marL="7620" marR="7620" marT="7620" marB="0" anchor="b"/>
                </a:tc>
                <a:extLst>
                  <a:ext uri="{0D108BD9-81ED-4DB2-BD59-A6C34878D82A}">
                    <a16:rowId xmlns:a16="http://schemas.microsoft.com/office/drawing/2014/main" val="904265292"/>
                  </a:ext>
                </a:extLst>
              </a:tr>
              <a:tr h="408315">
                <a:tc>
                  <a:txBody>
                    <a:bodyPr/>
                    <a:lstStyle/>
                    <a:p>
                      <a:pPr algn="ctr" fontAlgn="b"/>
                      <a:r>
                        <a:rPr lang="en-IN" sz="1600" b="1" i="0" u="none" strike="noStrike">
                          <a:solidFill>
                            <a:srgbClr val="000000"/>
                          </a:solidFill>
                          <a:effectLst/>
                          <a:latin typeface="Bell MT" panose="02020503060305020303" pitchFamily="18" charset="0"/>
                        </a:rPr>
                        <a:t>AD Russell</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172.00</a:t>
                      </a:r>
                    </a:p>
                  </a:txBody>
                  <a:tcPr marL="7620" marR="7620" marT="7620" marB="0" anchor="b"/>
                </a:tc>
                <a:tc>
                  <a:txBody>
                    <a:bodyPr/>
                    <a:lstStyle/>
                    <a:p>
                      <a:pPr algn="ctr" fontAlgn="b"/>
                      <a:r>
                        <a:rPr lang="en-IN" sz="1600" b="1" i="0" u="none" strike="noStrike" dirty="0">
                          <a:solidFill>
                            <a:srgbClr val="000000"/>
                          </a:solidFill>
                          <a:effectLst/>
                          <a:latin typeface="Bell MT" panose="02020503060305020303" pitchFamily="18" charset="0"/>
                        </a:rPr>
                        <a:t>AD Russell</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17.70</a:t>
                      </a:r>
                    </a:p>
                  </a:txBody>
                  <a:tcPr marL="7620" marR="7620" marT="7620" marB="0" anchor="b"/>
                </a:tc>
                <a:extLst>
                  <a:ext uri="{0D108BD9-81ED-4DB2-BD59-A6C34878D82A}">
                    <a16:rowId xmlns:a16="http://schemas.microsoft.com/office/drawing/2014/main" val="3551983210"/>
                  </a:ext>
                </a:extLst>
              </a:tr>
              <a:tr h="408315">
                <a:tc>
                  <a:txBody>
                    <a:bodyPr/>
                    <a:lstStyle/>
                    <a:p>
                      <a:pPr algn="ctr" fontAlgn="b"/>
                      <a:r>
                        <a:rPr lang="en-IN" sz="1600" b="1" i="0" u="none" strike="noStrike">
                          <a:solidFill>
                            <a:srgbClr val="000000"/>
                          </a:solidFill>
                          <a:effectLst/>
                          <a:latin typeface="Bell MT" panose="02020503060305020303" pitchFamily="18" charset="0"/>
                        </a:rPr>
                        <a:t>SP Narine</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155.67</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SP Narine</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19.75</a:t>
                      </a:r>
                    </a:p>
                  </a:txBody>
                  <a:tcPr marL="7620" marR="7620" marT="7620" marB="0" anchor="b"/>
                </a:tc>
                <a:extLst>
                  <a:ext uri="{0D108BD9-81ED-4DB2-BD59-A6C34878D82A}">
                    <a16:rowId xmlns:a16="http://schemas.microsoft.com/office/drawing/2014/main" val="2558185835"/>
                  </a:ext>
                </a:extLst>
              </a:tr>
              <a:tr h="408315">
                <a:tc>
                  <a:txBody>
                    <a:bodyPr/>
                    <a:lstStyle/>
                    <a:p>
                      <a:pPr algn="ctr" fontAlgn="b"/>
                      <a:r>
                        <a:rPr lang="en-IN" sz="1600" b="1" i="0" u="none" strike="noStrike">
                          <a:solidFill>
                            <a:srgbClr val="000000"/>
                          </a:solidFill>
                          <a:effectLst/>
                          <a:latin typeface="Bell MT" panose="02020503060305020303" pitchFamily="18" charset="0"/>
                        </a:rPr>
                        <a:t>HH Pandya</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150.39</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HH Pandya</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20.31</a:t>
                      </a:r>
                    </a:p>
                  </a:txBody>
                  <a:tcPr marL="7620" marR="7620" marT="7620" marB="0" anchor="b"/>
                </a:tc>
                <a:extLst>
                  <a:ext uri="{0D108BD9-81ED-4DB2-BD59-A6C34878D82A}">
                    <a16:rowId xmlns:a16="http://schemas.microsoft.com/office/drawing/2014/main" val="2743697491"/>
                  </a:ext>
                </a:extLst>
              </a:tr>
              <a:tr h="408315">
                <a:tc>
                  <a:txBody>
                    <a:bodyPr/>
                    <a:lstStyle/>
                    <a:p>
                      <a:pPr algn="ctr" fontAlgn="b"/>
                      <a:r>
                        <a:rPr lang="en-IN" sz="1600" b="1" i="0" u="none" strike="noStrike">
                          <a:solidFill>
                            <a:srgbClr val="000000"/>
                          </a:solidFill>
                          <a:effectLst/>
                          <a:latin typeface="Bell MT" panose="02020503060305020303" pitchFamily="18" charset="0"/>
                        </a:rPr>
                        <a:t>GJ Maxwell</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148.57</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GJ Maxwell</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27.90</a:t>
                      </a:r>
                    </a:p>
                  </a:txBody>
                  <a:tcPr marL="7620" marR="7620" marT="7620" marB="0" anchor="b"/>
                </a:tc>
                <a:extLst>
                  <a:ext uri="{0D108BD9-81ED-4DB2-BD59-A6C34878D82A}">
                    <a16:rowId xmlns:a16="http://schemas.microsoft.com/office/drawing/2014/main" val="561119351"/>
                  </a:ext>
                </a:extLst>
              </a:tr>
              <a:tr h="408315">
                <a:tc>
                  <a:txBody>
                    <a:bodyPr/>
                    <a:lstStyle/>
                    <a:p>
                      <a:pPr algn="ctr" fontAlgn="b"/>
                      <a:r>
                        <a:rPr lang="en-IN" sz="1600" b="1" i="0" u="none" strike="noStrike">
                          <a:solidFill>
                            <a:srgbClr val="000000"/>
                          </a:solidFill>
                          <a:effectLst/>
                          <a:latin typeface="Bell MT" panose="02020503060305020303" pitchFamily="18" charset="0"/>
                        </a:rPr>
                        <a:t>KA Pollard</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143.47</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KA Pollard</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19.92</a:t>
                      </a:r>
                    </a:p>
                  </a:txBody>
                  <a:tcPr marL="7620" marR="7620" marT="7620" marB="0" anchor="b"/>
                </a:tc>
                <a:extLst>
                  <a:ext uri="{0D108BD9-81ED-4DB2-BD59-A6C34878D82A}">
                    <a16:rowId xmlns:a16="http://schemas.microsoft.com/office/drawing/2014/main" val="4019166961"/>
                  </a:ext>
                </a:extLst>
              </a:tr>
              <a:tr h="408315">
                <a:tc>
                  <a:txBody>
                    <a:bodyPr/>
                    <a:lstStyle/>
                    <a:p>
                      <a:pPr algn="ctr" fontAlgn="b"/>
                      <a:r>
                        <a:rPr lang="en-IN" sz="1600" b="1" i="0" u="none" strike="noStrike">
                          <a:solidFill>
                            <a:srgbClr val="000000"/>
                          </a:solidFill>
                          <a:effectLst/>
                          <a:latin typeface="Bell MT" panose="02020503060305020303" pitchFamily="18" charset="0"/>
                        </a:rPr>
                        <a:t>CH Gayle</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142.79</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CH Gayle</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30.74</a:t>
                      </a:r>
                    </a:p>
                  </a:txBody>
                  <a:tcPr marL="7620" marR="7620" marT="7620" marB="0" anchor="b"/>
                </a:tc>
                <a:extLst>
                  <a:ext uri="{0D108BD9-81ED-4DB2-BD59-A6C34878D82A}">
                    <a16:rowId xmlns:a16="http://schemas.microsoft.com/office/drawing/2014/main" val="2513127915"/>
                  </a:ext>
                </a:extLst>
              </a:tr>
              <a:tr h="408315">
                <a:tc>
                  <a:txBody>
                    <a:bodyPr/>
                    <a:lstStyle/>
                    <a:p>
                      <a:pPr algn="ctr" fontAlgn="b"/>
                      <a:r>
                        <a:rPr lang="en-IN" sz="1600" b="1" i="0" u="none" strike="noStrike">
                          <a:solidFill>
                            <a:srgbClr val="000000"/>
                          </a:solidFill>
                          <a:effectLst/>
                          <a:latin typeface="Bell MT" panose="02020503060305020303" pitchFamily="18" charset="0"/>
                        </a:rPr>
                        <a:t>KH Pandya</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137.55</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KH Pandya</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26.18</a:t>
                      </a:r>
                    </a:p>
                  </a:txBody>
                  <a:tcPr marL="7620" marR="7620" marT="7620" marB="0" anchor="b"/>
                </a:tc>
                <a:extLst>
                  <a:ext uri="{0D108BD9-81ED-4DB2-BD59-A6C34878D82A}">
                    <a16:rowId xmlns:a16="http://schemas.microsoft.com/office/drawing/2014/main" val="92208860"/>
                  </a:ext>
                </a:extLst>
              </a:tr>
              <a:tr h="408315">
                <a:tc>
                  <a:txBody>
                    <a:bodyPr/>
                    <a:lstStyle/>
                    <a:p>
                      <a:pPr algn="ctr" fontAlgn="b"/>
                      <a:r>
                        <a:rPr lang="en-IN" sz="1600" b="1" i="0" u="none" strike="noStrike">
                          <a:solidFill>
                            <a:srgbClr val="000000"/>
                          </a:solidFill>
                          <a:effectLst/>
                          <a:latin typeface="Bell MT" panose="02020503060305020303" pitchFamily="18" charset="0"/>
                        </a:rPr>
                        <a:t>YK Pathan</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137.51</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YK Pathan</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25.74</a:t>
                      </a:r>
                    </a:p>
                  </a:txBody>
                  <a:tcPr marL="7620" marR="7620" marT="7620" marB="0" anchor="b"/>
                </a:tc>
                <a:extLst>
                  <a:ext uri="{0D108BD9-81ED-4DB2-BD59-A6C34878D82A}">
                    <a16:rowId xmlns:a16="http://schemas.microsoft.com/office/drawing/2014/main" val="779853333"/>
                  </a:ext>
                </a:extLst>
              </a:tr>
              <a:tr h="408315">
                <a:tc>
                  <a:txBody>
                    <a:bodyPr/>
                    <a:lstStyle/>
                    <a:p>
                      <a:pPr algn="ctr" fontAlgn="b"/>
                      <a:r>
                        <a:rPr lang="en-IN" sz="1600" b="1" i="0" u="none" strike="noStrike">
                          <a:solidFill>
                            <a:srgbClr val="000000"/>
                          </a:solidFill>
                          <a:effectLst/>
                          <a:latin typeface="Bell MT" panose="02020503060305020303" pitchFamily="18" charset="0"/>
                        </a:rPr>
                        <a:t>JA Morkel</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136.99</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JA Morkel</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18.82</a:t>
                      </a:r>
                    </a:p>
                  </a:txBody>
                  <a:tcPr marL="7620" marR="7620" marT="7620" marB="0" anchor="b"/>
                </a:tc>
                <a:extLst>
                  <a:ext uri="{0D108BD9-81ED-4DB2-BD59-A6C34878D82A}">
                    <a16:rowId xmlns:a16="http://schemas.microsoft.com/office/drawing/2014/main" val="3045364258"/>
                  </a:ext>
                </a:extLst>
              </a:tr>
              <a:tr h="408315">
                <a:tc>
                  <a:txBody>
                    <a:bodyPr/>
                    <a:lstStyle/>
                    <a:p>
                      <a:pPr algn="ctr" fontAlgn="b"/>
                      <a:r>
                        <a:rPr lang="en-IN" sz="1600" b="1" i="0" u="none" strike="noStrike">
                          <a:solidFill>
                            <a:srgbClr val="000000"/>
                          </a:solidFill>
                          <a:effectLst/>
                          <a:latin typeface="Bell MT" panose="02020503060305020303" pitchFamily="18" charset="0"/>
                        </a:rPr>
                        <a:t>SR Watson</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134.14</a:t>
                      </a:r>
                    </a:p>
                  </a:txBody>
                  <a:tcPr marL="7620" marR="7620" marT="7620" marB="0" anchor="b"/>
                </a:tc>
                <a:tc>
                  <a:txBody>
                    <a:bodyPr/>
                    <a:lstStyle/>
                    <a:p>
                      <a:pPr algn="ctr" fontAlgn="b"/>
                      <a:r>
                        <a:rPr lang="en-IN" sz="1600" b="1" i="0" u="none" strike="noStrike">
                          <a:solidFill>
                            <a:srgbClr val="000000"/>
                          </a:solidFill>
                          <a:effectLst/>
                          <a:latin typeface="Bell MT" panose="02020503060305020303" pitchFamily="18" charset="0"/>
                        </a:rPr>
                        <a:t>SR Watson</a:t>
                      </a:r>
                    </a:p>
                  </a:txBody>
                  <a:tcPr marL="7620" marR="7620" marT="7620" marB="0" anchor="b"/>
                </a:tc>
                <a:tc>
                  <a:txBody>
                    <a:bodyPr/>
                    <a:lstStyle/>
                    <a:p>
                      <a:pPr algn="ctr" fontAlgn="b"/>
                      <a:r>
                        <a:rPr lang="en-IN" sz="1600" b="1" i="0" u="none" strike="noStrike" dirty="0">
                          <a:solidFill>
                            <a:srgbClr val="000000"/>
                          </a:solidFill>
                          <a:effectLst/>
                          <a:latin typeface="Bell MT" panose="02020503060305020303" pitchFamily="18" charset="0"/>
                        </a:rPr>
                        <a:t>19.97</a:t>
                      </a:r>
                    </a:p>
                  </a:txBody>
                  <a:tcPr marL="7620" marR="7620" marT="7620" marB="0" anchor="b"/>
                </a:tc>
                <a:extLst>
                  <a:ext uri="{0D108BD9-81ED-4DB2-BD59-A6C34878D82A}">
                    <a16:rowId xmlns:a16="http://schemas.microsoft.com/office/drawing/2014/main" val="1271286204"/>
                  </a:ext>
                </a:extLst>
              </a:tr>
            </a:tbl>
          </a:graphicData>
        </a:graphic>
      </p:graphicFrame>
      <p:sp>
        <p:nvSpPr>
          <p:cNvPr id="8" name="TextBox 7">
            <a:extLst>
              <a:ext uri="{FF2B5EF4-FFF2-40B4-BE49-F238E27FC236}">
                <a16:creationId xmlns:a16="http://schemas.microsoft.com/office/drawing/2014/main" id="{E71F59CF-7CA3-B34E-4129-A6AF204C3B4D}"/>
              </a:ext>
            </a:extLst>
          </p:cNvPr>
          <p:cNvSpPr txBox="1"/>
          <p:nvPr/>
        </p:nvSpPr>
        <p:spPr>
          <a:xfrm>
            <a:off x="170330" y="205889"/>
            <a:ext cx="11714669" cy="830997"/>
          </a:xfrm>
          <a:prstGeom prst="rect">
            <a:avLst/>
          </a:prstGeom>
          <a:noFill/>
        </p:spPr>
        <p:txBody>
          <a:bodyPr wrap="square">
            <a:spAutoFit/>
          </a:bodyPr>
          <a:lstStyle/>
          <a:p>
            <a:pPr algn="ctr"/>
            <a:r>
              <a:rPr lang="en-IN" sz="2400" b="1" dirty="0">
                <a:solidFill>
                  <a:schemeClr val="accent4"/>
                </a:solidFill>
                <a:latin typeface="Bell MT" panose="02020503060305020303" pitchFamily="18" charset="0"/>
              </a:rPr>
              <a:t>Query run- All rounder players having best batting and bowling strike rate with more 500 balls faced and more than 300 balls bowled.</a:t>
            </a:r>
          </a:p>
        </p:txBody>
      </p:sp>
      <p:pic>
        <p:nvPicPr>
          <p:cNvPr id="7" name="Picture 6">
            <a:extLst>
              <a:ext uri="{FF2B5EF4-FFF2-40B4-BE49-F238E27FC236}">
                <a16:creationId xmlns:a16="http://schemas.microsoft.com/office/drawing/2014/main" id="{7CCCD5F4-B809-C35F-BD1A-4C0F9294D1F6}"/>
              </a:ext>
            </a:extLst>
          </p:cNvPr>
          <p:cNvPicPr>
            <a:picLocks noChangeAspect="1"/>
          </p:cNvPicPr>
          <p:nvPr/>
        </p:nvPicPr>
        <p:blipFill rotWithShape="1">
          <a:blip r:embed="rId4"/>
          <a:srcRect l="19044" t="9674" r="14265" b="37516"/>
          <a:stretch/>
        </p:blipFill>
        <p:spPr>
          <a:xfrm>
            <a:off x="170330" y="1308697"/>
            <a:ext cx="6122894" cy="4491465"/>
          </a:xfrm>
          <a:prstGeom prst="rect">
            <a:avLst/>
          </a:prstGeom>
        </p:spPr>
      </p:pic>
    </p:spTree>
    <p:extLst>
      <p:ext uri="{BB962C8B-B14F-4D97-AF65-F5344CB8AC3E}">
        <p14:creationId xmlns:p14="http://schemas.microsoft.com/office/powerpoint/2010/main" val="1812131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7ED337-0337-1EF9-1ABA-E5AF987C6342}"/>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pic>
        <p:nvPicPr>
          <p:cNvPr id="3" name="Picture 2">
            <a:extLst>
              <a:ext uri="{FF2B5EF4-FFF2-40B4-BE49-F238E27FC236}">
                <a16:creationId xmlns:a16="http://schemas.microsoft.com/office/drawing/2014/main" id="{0491F619-D814-F1B2-3D24-43102F0D1BD5}"/>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6AAC66F6-FADD-4513-4622-4B23FAA2077F}"/>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5" name="Chart 4">
            <a:extLst>
              <a:ext uri="{FF2B5EF4-FFF2-40B4-BE49-F238E27FC236}">
                <a16:creationId xmlns:a16="http://schemas.microsoft.com/office/drawing/2014/main" id="{5189FDC9-5205-5F08-CD44-39C40857A58C}"/>
              </a:ext>
            </a:extLst>
          </p:cNvPr>
          <p:cNvGraphicFramePr>
            <a:graphicFrameLocks/>
          </p:cNvGraphicFramePr>
          <p:nvPr>
            <p:extLst>
              <p:ext uri="{D42A27DB-BD31-4B8C-83A1-F6EECF244321}">
                <p14:modId xmlns:p14="http://schemas.microsoft.com/office/powerpoint/2010/main" val="468458549"/>
              </p:ext>
            </p:extLst>
          </p:nvPr>
        </p:nvGraphicFramePr>
        <p:xfrm>
          <a:off x="1694329" y="932329"/>
          <a:ext cx="9466730" cy="48050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059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C0A85D-6E73-B9C1-439F-B6BD42BCB6C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FE349DCC-608A-736A-FBEA-DA51C1AE042A}"/>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4A08E7F6-1095-D511-523B-90CC57935F7C}"/>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6" name="TextBox 5">
            <a:extLst>
              <a:ext uri="{FF2B5EF4-FFF2-40B4-BE49-F238E27FC236}">
                <a16:creationId xmlns:a16="http://schemas.microsoft.com/office/drawing/2014/main" id="{41BA7D83-89B2-F151-54DA-A61BCA483109}"/>
              </a:ext>
            </a:extLst>
          </p:cNvPr>
          <p:cNvSpPr txBox="1"/>
          <p:nvPr/>
        </p:nvSpPr>
        <p:spPr>
          <a:xfrm>
            <a:off x="170330" y="205889"/>
            <a:ext cx="1171466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B2606E"/>
                </a:solidFill>
                <a:effectLst/>
                <a:uLnTx/>
                <a:uFillTx/>
                <a:latin typeface="Bell MT" panose="02020503060305020303" pitchFamily="18" charset="0"/>
                <a:ea typeface="+mn-ea"/>
                <a:cs typeface="+mn-cs"/>
              </a:rPr>
              <a:t>Query run – </a:t>
            </a:r>
            <a:r>
              <a:rPr lang="en-IN" sz="2400" b="1" dirty="0">
                <a:solidFill>
                  <a:srgbClr val="B2606E"/>
                </a:solidFill>
                <a:latin typeface="Bell MT" panose="02020503060305020303" pitchFamily="18" charset="0"/>
              </a:rPr>
              <a:t>Selection of top 10 fielders</a:t>
            </a:r>
            <a:r>
              <a:rPr kumimoji="0" lang="en-IN" sz="2400" b="1" i="0" u="none" strike="noStrike" kern="1200" cap="none" spc="0" normalizeH="0" baseline="0" noProof="0" dirty="0">
                <a:ln>
                  <a:noFill/>
                </a:ln>
                <a:solidFill>
                  <a:srgbClr val="B2606E"/>
                </a:solidFill>
                <a:effectLst/>
                <a:uLnTx/>
                <a:uFillTx/>
                <a:latin typeface="Bell MT" panose="02020503060305020303" pitchFamily="18" charset="0"/>
                <a:ea typeface="+mn-ea"/>
                <a:cs typeface="+mn-cs"/>
              </a:rPr>
              <a:t>.</a:t>
            </a:r>
          </a:p>
        </p:txBody>
      </p:sp>
      <p:pic>
        <p:nvPicPr>
          <p:cNvPr id="7" name="Picture 6">
            <a:extLst>
              <a:ext uri="{FF2B5EF4-FFF2-40B4-BE49-F238E27FC236}">
                <a16:creationId xmlns:a16="http://schemas.microsoft.com/office/drawing/2014/main" id="{58083885-EC23-C2D5-F40A-EEA44FEB416D}"/>
              </a:ext>
            </a:extLst>
          </p:cNvPr>
          <p:cNvPicPr>
            <a:picLocks noChangeAspect="1"/>
          </p:cNvPicPr>
          <p:nvPr/>
        </p:nvPicPr>
        <p:blipFill rotWithShape="1">
          <a:blip r:embed="rId4"/>
          <a:srcRect l="20470" t="8627" r="30215" b="36994"/>
          <a:stretch/>
        </p:blipFill>
        <p:spPr>
          <a:xfrm>
            <a:off x="170331" y="1021976"/>
            <a:ext cx="5495364" cy="5002305"/>
          </a:xfrm>
          <a:prstGeom prst="rect">
            <a:avLst/>
          </a:prstGeom>
          <a:ln>
            <a:noFill/>
          </a:ln>
          <a:effectLst>
            <a:outerShdw blurRad="292100" dist="139700" dir="2700000" algn="tl" rotWithShape="0">
              <a:srgbClr val="333333">
                <a:alpha val="65000"/>
              </a:srgbClr>
            </a:outerShdw>
          </a:effectLst>
        </p:spPr>
      </p:pic>
      <p:graphicFrame>
        <p:nvGraphicFramePr>
          <p:cNvPr id="8" name="Table 7">
            <a:extLst>
              <a:ext uri="{FF2B5EF4-FFF2-40B4-BE49-F238E27FC236}">
                <a16:creationId xmlns:a16="http://schemas.microsoft.com/office/drawing/2014/main" id="{B713F7EB-08A4-068E-15EE-46F3129D87F8}"/>
              </a:ext>
            </a:extLst>
          </p:cNvPr>
          <p:cNvGraphicFramePr>
            <a:graphicFrameLocks noGrp="1"/>
          </p:cNvGraphicFramePr>
          <p:nvPr>
            <p:extLst>
              <p:ext uri="{D42A27DB-BD31-4B8C-83A1-F6EECF244321}">
                <p14:modId xmlns:p14="http://schemas.microsoft.com/office/powerpoint/2010/main" val="2627022738"/>
              </p:ext>
            </p:extLst>
          </p:nvPr>
        </p:nvGraphicFramePr>
        <p:xfrm>
          <a:off x="5718359" y="1021976"/>
          <a:ext cx="6425266" cy="5002305"/>
        </p:xfrm>
        <a:graphic>
          <a:graphicData uri="http://schemas.openxmlformats.org/drawingml/2006/table">
            <a:tbl>
              <a:tblPr firstRow="1" bandRow="1">
                <a:tableStyleId>{00A15C55-8517-42AA-B614-E9B94910E393}</a:tableStyleId>
              </a:tblPr>
              <a:tblGrid>
                <a:gridCol w="1311835">
                  <a:extLst>
                    <a:ext uri="{9D8B030D-6E8A-4147-A177-3AD203B41FA5}">
                      <a16:colId xmlns:a16="http://schemas.microsoft.com/office/drawing/2014/main" val="3127736972"/>
                    </a:ext>
                  </a:extLst>
                </a:gridCol>
                <a:gridCol w="1317812">
                  <a:extLst>
                    <a:ext uri="{9D8B030D-6E8A-4147-A177-3AD203B41FA5}">
                      <a16:colId xmlns:a16="http://schemas.microsoft.com/office/drawing/2014/main" val="97091900"/>
                    </a:ext>
                  </a:extLst>
                </a:gridCol>
                <a:gridCol w="1264024">
                  <a:extLst>
                    <a:ext uri="{9D8B030D-6E8A-4147-A177-3AD203B41FA5}">
                      <a16:colId xmlns:a16="http://schemas.microsoft.com/office/drawing/2014/main" val="90384774"/>
                    </a:ext>
                  </a:extLst>
                </a:gridCol>
                <a:gridCol w="1237129">
                  <a:extLst>
                    <a:ext uri="{9D8B030D-6E8A-4147-A177-3AD203B41FA5}">
                      <a16:colId xmlns:a16="http://schemas.microsoft.com/office/drawing/2014/main" val="844253609"/>
                    </a:ext>
                  </a:extLst>
                </a:gridCol>
                <a:gridCol w="1294466">
                  <a:extLst>
                    <a:ext uri="{9D8B030D-6E8A-4147-A177-3AD203B41FA5}">
                      <a16:colId xmlns:a16="http://schemas.microsoft.com/office/drawing/2014/main" val="3625521328"/>
                    </a:ext>
                  </a:extLst>
                </a:gridCol>
              </a:tblGrid>
              <a:tr h="454755">
                <a:tc>
                  <a:txBody>
                    <a:bodyPr/>
                    <a:lstStyle/>
                    <a:p>
                      <a:pPr algn="ctr" fontAlgn="b"/>
                      <a:r>
                        <a:rPr lang="en-IN" sz="1400" b="1" i="0" u="none" strike="noStrike" dirty="0">
                          <a:solidFill>
                            <a:schemeClr val="bg1"/>
                          </a:solidFill>
                          <a:effectLst/>
                          <a:latin typeface="Bell MT" panose="02020503060305020303" pitchFamily="18" charset="0"/>
                        </a:rPr>
                        <a:t>fielder</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Stumped total</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Run out total</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Caught total</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Total dismissal</a:t>
                      </a:r>
                    </a:p>
                  </a:txBody>
                  <a:tcPr marL="7620" marR="7620" marT="7620" marB="0" anchor="b"/>
                </a:tc>
                <a:extLst>
                  <a:ext uri="{0D108BD9-81ED-4DB2-BD59-A6C34878D82A}">
                    <a16:rowId xmlns:a16="http://schemas.microsoft.com/office/drawing/2014/main" val="4057899981"/>
                  </a:ext>
                </a:extLst>
              </a:tr>
              <a:tr h="454755">
                <a:tc>
                  <a:txBody>
                    <a:bodyPr/>
                    <a:lstStyle/>
                    <a:p>
                      <a:pPr algn="ctr" fontAlgn="b"/>
                      <a:r>
                        <a:rPr lang="en-IN" sz="1400" b="1" i="0" u="none" strike="noStrike">
                          <a:solidFill>
                            <a:srgbClr val="000000"/>
                          </a:solidFill>
                          <a:effectLst/>
                          <a:latin typeface="Bell MT" panose="02020503060305020303" pitchFamily="18" charset="0"/>
                        </a:rPr>
                        <a:t>MS Dhoni</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113</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164</a:t>
                      </a:r>
                    </a:p>
                  </a:txBody>
                  <a:tcPr marL="7620" marR="7620" marT="7620" marB="0" anchor="b"/>
                </a:tc>
                <a:extLst>
                  <a:ext uri="{0D108BD9-81ED-4DB2-BD59-A6C34878D82A}">
                    <a16:rowId xmlns:a16="http://schemas.microsoft.com/office/drawing/2014/main" val="1396964346"/>
                  </a:ext>
                </a:extLst>
              </a:tr>
              <a:tr h="454755">
                <a:tc>
                  <a:txBody>
                    <a:bodyPr/>
                    <a:lstStyle/>
                    <a:p>
                      <a:pPr algn="ctr" fontAlgn="b"/>
                      <a:r>
                        <a:rPr lang="en-IN" sz="1400" b="1" i="0" u="none" strike="noStrike">
                          <a:solidFill>
                            <a:srgbClr val="000000"/>
                          </a:solidFill>
                          <a:effectLst/>
                          <a:latin typeface="Bell MT" panose="02020503060305020303" pitchFamily="18" charset="0"/>
                        </a:rPr>
                        <a:t>KD Karthik</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30</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118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156</a:t>
                      </a:r>
                    </a:p>
                  </a:txBody>
                  <a:tcPr marL="7620" marR="7620" marT="7620" marB="0" anchor="b"/>
                </a:tc>
                <a:extLst>
                  <a:ext uri="{0D108BD9-81ED-4DB2-BD59-A6C34878D82A}">
                    <a16:rowId xmlns:a16="http://schemas.microsoft.com/office/drawing/2014/main" val="1647440335"/>
                  </a:ext>
                </a:extLst>
              </a:tr>
              <a:tr h="454755">
                <a:tc>
                  <a:txBody>
                    <a:bodyPr/>
                    <a:lstStyle/>
                    <a:p>
                      <a:pPr algn="ctr" fontAlgn="b"/>
                      <a:r>
                        <a:rPr lang="en-IN" sz="1400" b="1" i="0" u="none" strike="noStrike">
                          <a:solidFill>
                            <a:srgbClr val="000000"/>
                          </a:solidFill>
                          <a:effectLst/>
                          <a:latin typeface="Bell MT" panose="02020503060305020303" pitchFamily="18" charset="0"/>
                        </a:rPr>
                        <a:t>RV Uthappa</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87</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123</a:t>
                      </a:r>
                    </a:p>
                  </a:txBody>
                  <a:tcPr marL="7620" marR="7620" marT="7620" marB="0" anchor="b"/>
                </a:tc>
                <a:extLst>
                  <a:ext uri="{0D108BD9-81ED-4DB2-BD59-A6C34878D82A}">
                    <a16:rowId xmlns:a16="http://schemas.microsoft.com/office/drawing/2014/main" val="256175029"/>
                  </a:ext>
                </a:extLst>
              </a:tr>
              <a:tr h="454755">
                <a:tc>
                  <a:txBody>
                    <a:bodyPr/>
                    <a:lstStyle/>
                    <a:p>
                      <a:pPr algn="ctr" fontAlgn="b"/>
                      <a:r>
                        <a:rPr lang="en-IN" sz="1400" b="1" i="0" u="none" strike="noStrike">
                          <a:solidFill>
                            <a:srgbClr val="000000"/>
                          </a:solidFill>
                          <a:effectLst/>
                          <a:latin typeface="Bell MT" panose="02020503060305020303" pitchFamily="18" charset="0"/>
                        </a:rPr>
                        <a:t>AB de Villiers</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103</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117</a:t>
                      </a:r>
                    </a:p>
                  </a:txBody>
                  <a:tcPr marL="7620" marR="7620" marT="7620" marB="0" anchor="b"/>
                </a:tc>
                <a:extLst>
                  <a:ext uri="{0D108BD9-81ED-4DB2-BD59-A6C34878D82A}">
                    <a16:rowId xmlns:a16="http://schemas.microsoft.com/office/drawing/2014/main" val="3788272379"/>
                  </a:ext>
                </a:extLst>
              </a:tr>
              <a:tr h="454755">
                <a:tc>
                  <a:txBody>
                    <a:bodyPr/>
                    <a:lstStyle/>
                    <a:p>
                      <a:pPr algn="ctr" fontAlgn="b"/>
                      <a:r>
                        <a:rPr lang="en-IN" sz="1400" b="1" i="0" u="none" strike="noStrike">
                          <a:solidFill>
                            <a:srgbClr val="000000"/>
                          </a:solidFill>
                          <a:effectLst/>
                          <a:latin typeface="Bell MT" panose="02020503060305020303" pitchFamily="18" charset="0"/>
                        </a:rPr>
                        <a:t>SK Raina</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0</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99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105</a:t>
                      </a:r>
                    </a:p>
                  </a:txBody>
                  <a:tcPr marL="7620" marR="7620" marT="7620" marB="0" anchor="b"/>
                </a:tc>
                <a:extLst>
                  <a:ext uri="{0D108BD9-81ED-4DB2-BD59-A6C34878D82A}">
                    <a16:rowId xmlns:a16="http://schemas.microsoft.com/office/drawing/2014/main" val="484336081"/>
                  </a:ext>
                </a:extLst>
              </a:tr>
              <a:tr h="454755">
                <a:tc>
                  <a:txBody>
                    <a:bodyPr/>
                    <a:lstStyle/>
                    <a:p>
                      <a:pPr algn="ctr" fontAlgn="b"/>
                      <a:r>
                        <a:rPr lang="en-IN" sz="1400" b="1" i="0" u="none" strike="noStrike">
                          <a:solidFill>
                            <a:srgbClr val="000000"/>
                          </a:solidFill>
                          <a:effectLst/>
                          <a:latin typeface="Bell MT" panose="02020503060305020303" pitchFamily="18" charset="0"/>
                        </a:rPr>
                        <a:t>RG Sharma</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0</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92</a:t>
                      </a:r>
                    </a:p>
                  </a:txBody>
                  <a:tcPr marL="7620" marR="7620" marT="7620" marB="0" anchor="b"/>
                </a:tc>
                <a:extLst>
                  <a:ext uri="{0D108BD9-81ED-4DB2-BD59-A6C34878D82A}">
                    <a16:rowId xmlns:a16="http://schemas.microsoft.com/office/drawing/2014/main" val="757027907"/>
                  </a:ext>
                </a:extLst>
              </a:tr>
              <a:tr h="454755">
                <a:tc>
                  <a:txBody>
                    <a:bodyPr/>
                    <a:lstStyle/>
                    <a:p>
                      <a:pPr algn="ctr" fontAlgn="b"/>
                      <a:r>
                        <a:rPr lang="en-IN" sz="1400" b="1" i="0" u="none" strike="noStrike">
                          <a:solidFill>
                            <a:srgbClr val="000000"/>
                          </a:solidFill>
                          <a:effectLst/>
                          <a:latin typeface="Bell MT" panose="02020503060305020303" pitchFamily="18" charset="0"/>
                        </a:rPr>
                        <a:t>PA Patel</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69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91</a:t>
                      </a:r>
                    </a:p>
                  </a:txBody>
                  <a:tcPr marL="7620" marR="7620" marT="7620" marB="0" anchor="b"/>
                </a:tc>
                <a:extLst>
                  <a:ext uri="{0D108BD9-81ED-4DB2-BD59-A6C34878D82A}">
                    <a16:rowId xmlns:a16="http://schemas.microsoft.com/office/drawing/2014/main" val="3065599050"/>
                  </a:ext>
                </a:extLst>
              </a:tr>
              <a:tr h="454755">
                <a:tc>
                  <a:txBody>
                    <a:bodyPr/>
                    <a:lstStyle/>
                    <a:p>
                      <a:pPr algn="ctr" fontAlgn="b"/>
                      <a:r>
                        <a:rPr lang="en-IN" sz="1400" b="1" i="0" u="none" strike="noStrike">
                          <a:solidFill>
                            <a:srgbClr val="000000"/>
                          </a:solidFill>
                          <a:effectLst/>
                          <a:latin typeface="Bell MT" panose="02020503060305020303" pitchFamily="18" charset="0"/>
                        </a:rPr>
                        <a:t>KA Pollard</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0</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88</a:t>
                      </a:r>
                    </a:p>
                  </a:txBody>
                  <a:tcPr marL="7620" marR="7620" marT="7620" marB="0" anchor="b"/>
                </a:tc>
                <a:extLst>
                  <a:ext uri="{0D108BD9-81ED-4DB2-BD59-A6C34878D82A}">
                    <a16:rowId xmlns:a16="http://schemas.microsoft.com/office/drawing/2014/main" val="2862407524"/>
                  </a:ext>
                </a:extLst>
              </a:tr>
              <a:tr h="454755">
                <a:tc>
                  <a:txBody>
                    <a:bodyPr/>
                    <a:lstStyle/>
                    <a:p>
                      <a:pPr algn="ctr" fontAlgn="b"/>
                      <a:r>
                        <a:rPr lang="en-IN" sz="1400" b="1" i="0" u="none" strike="noStrike">
                          <a:solidFill>
                            <a:srgbClr val="000000"/>
                          </a:solidFill>
                          <a:effectLst/>
                          <a:latin typeface="Bell MT" panose="02020503060305020303" pitchFamily="18" charset="0"/>
                        </a:rPr>
                        <a:t>V Kohli</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0</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83</a:t>
                      </a:r>
                    </a:p>
                  </a:txBody>
                  <a:tcPr marL="7620" marR="7620" marT="7620" marB="0" anchor="b"/>
                </a:tc>
                <a:extLst>
                  <a:ext uri="{0D108BD9-81ED-4DB2-BD59-A6C34878D82A}">
                    <a16:rowId xmlns:a16="http://schemas.microsoft.com/office/drawing/2014/main" val="2886109976"/>
                  </a:ext>
                </a:extLst>
              </a:tr>
              <a:tr h="454755">
                <a:tc>
                  <a:txBody>
                    <a:bodyPr/>
                    <a:lstStyle/>
                    <a:p>
                      <a:pPr algn="ctr" fontAlgn="b"/>
                      <a:r>
                        <a:rPr lang="en-IN" sz="1400" b="1" i="0" u="none" strike="noStrike">
                          <a:solidFill>
                            <a:srgbClr val="000000"/>
                          </a:solidFill>
                          <a:effectLst/>
                          <a:latin typeface="Bell MT" panose="02020503060305020303" pitchFamily="18" charset="0"/>
                        </a:rPr>
                        <a:t>WP Saha</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20</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62</a:t>
                      </a:r>
                    </a:p>
                  </a:txBody>
                  <a:tcPr marL="7620" marR="7620" marT="7620" marB="0" anchor="b"/>
                </a:tc>
                <a:tc>
                  <a:txBody>
                    <a:bodyPr/>
                    <a:lstStyle/>
                    <a:p>
                      <a:pPr algn="ctr" fontAlgn="b"/>
                      <a:r>
                        <a:rPr lang="en-IN" sz="1400" b="1" i="0" u="none" strike="noStrike" dirty="0">
                          <a:solidFill>
                            <a:srgbClr val="000000"/>
                          </a:solidFill>
                          <a:effectLst/>
                          <a:latin typeface="Bell MT" panose="02020503060305020303" pitchFamily="18" charset="0"/>
                        </a:rPr>
                        <a:t>83</a:t>
                      </a:r>
                    </a:p>
                  </a:txBody>
                  <a:tcPr marL="7620" marR="7620" marT="7620" marB="0" anchor="b"/>
                </a:tc>
                <a:extLst>
                  <a:ext uri="{0D108BD9-81ED-4DB2-BD59-A6C34878D82A}">
                    <a16:rowId xmlns:a16="http://schemas.microsoft.com/office/drawing/2014/main" val="3268815898"/>
                  </a:ext>
                </a:extLst>
              </a:tr>
            </a:tbl>
          </a:graphicData>
        </a:graphic>
      </p:graphicFrame>
    </p:spTree>
    <p:extLst>
      <p:ext uri="{BB962C8B-B14F-4D97-AF65-F5344CB8AC3E}">
        <p14:creationId xmlns:p14="http://schemas.microsoft.com/office/powerpoint/2010/main" val="1085802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A34F91-F08A-DA0B-1747-C09B2E80F9A5}"/>
              </a:ext>
            </a:extLst>
          </p:cNvPr>
          <p:cNvSpPr>
            <a:spLocks noGrp="1"/>
          </p:cNvSpPr>
          <p:nvPr>
            <p:ph type="sldNum" sz="quarter" idx="12"/>
          </p:nvPr>
        </p:nvSpPr>
        <p:spPr/>
        <p:txBody>
          <a:bodyPr/>
          <a:lstStyle/>
          <a:p>
            <a:fld id="{9EC71654-96A5-4280-94F3-931C61A9F92C}" type="slidenum">
              <a:rPr lang="en-US" noProof="0" smtClean="0"/>
              <a:pPr/>
              <a:t>17</a:t>
            </a:fld>
            <a:endParaRPr lang="en-US" noProof="0" dirty="0"/>
          </a:p>
        </p:txBody>
      </p:sp>
      <p:pic>
        <p:nvPicPr>
          <p:cNvPr id="3" name="Picture 2">
            <a:extLst>
              <a:ext uri="{FF2B5EF4-FFF2-40B4-BE49-F238E27FC236}">
                <a16:creationId xmlns:a16="http://schemas.microsoft.com/office/drawing/2014/main" id="{815A1B6C-3FF3-366E-2CA2-AB501BE6CEF5}"/>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A163CE90-4E04-533F-98F1-1320E848C62E}"/>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5" name="Chart 4">
            <a:extLst>
              <a:ext uri="{FF2B5EF4-FFF2-40B4-BE49-F238E27FC236}">
                <a16:creationId xmlns:a16="http://schemas.microsoft.com/office/drawing/2014/main" id="{8FE23635-1E7F-A962-7DA0-4BF138D73190}"/>
              </a:ext>
            </a:extLst>
          </p:cNvPr>
          <p:cNvGraphicFramePr>
            <a:graphicFrameLocks/>
          </p:cNvGraphicFramePr>
          <p:nvPr>
            <p:extLst>
              <p:ext uri="{D42A27DB-BD31-4B8C-83A1-F6EECF244321}">
                <p14:modId xmlns:p14="http://schemas.microsoft.com/office/powerpoint/2010/main" val="2859771616"/>
              </p:ext>
            </p:extLst>
          </p:nvPr>
        </p:nvGraphicFramePr>
        <p:xfrm>
          <a:off x="367553" y="730624"/>
          <a:ext cx="5450542" cy="49386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EFFD53B5-6744-070B-8EC2-703D769D1B2B}"/>
              </a:ext>
            </a:extLst>
          </p:cNvPr>
          <p:cNvGraphicFramePr>
            <a:graphicFrameLocks/>
          </p:cNvGraphicFramePr>
          <p:nvPr>
            <p:extLst>
              <p:ext uri="{D42A27DB-BD31-4B8C-83A1-F6EECF244321}">
                <p14:modId xmlns:p14="http://schemas.microsoft.com/office/powerpoint/2010/main" val="2974722927"/>
              </p:ext>
            </p:extLst>
          </p:nvPr>
        </p:nvGraphicFramePr>
        <p:xfrm>
          <a:off x="6096000" y="730624"/>
          <a:ext cx="5585460" cy="458207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07407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9BD2CB-BED7-23F8-DDF6-F575298FAC79}"/>
              </a:ext>
            </a:extLst>
          </p:cNvPr>
          <p:cNvPicPr>
            <a:picLocks noChangeAspect="1"/>
          </p:cNvPicPr>
          <p:nvPr/>
        </p:nvPicPr>
        <p:blipFill>
          <a:blip r:embed="rId2"/>
          <a:stretch>
            <a:fillRect/>
          </a:stretch>
        </p:blipFill>
        <p:spPr>
          <a:xfrm>
            <a:off x="0" y="5312700"/>
            <a:ext cx="5191850" cy="1476581"/>
          </a:xfrm>
          <a:prstGeom prst="rect">
            <a:avLst/>
          </a:prstGeom>
        </p:spPr>
      </p:pic>
      <p:pic>
        <p:nvPicPr>
          <p:cNvPr id="11" name="Picture Placeholder 10">
            <a:extLst>
              <a:ext uri="{FF2B5EF4-FFF2-40B4-BE49-F238E27FC236}">
                <a16:creationId xmlns:a16="http://schemas.microsoft.com/office/drawing/2014/main" id="{B85B50FB-86B4-D22B-D40D-42376147AC5E}"/>
              </a:ext>
            </a:extLst>
          </p:cNvPr>
          <p:cNvPicPr>
            <a:picLocks noGrp="1" noChangeAspect="1"/>
          </p:cNvPicPr>
          <p:nvPr>
            <p:ph type="pic" idx="1"/>
          </p:nvPr>
        </p:nvPicPr>
        <p:blipFill>
          <a:blip r:embed="rId3"/>
          <a:srcRect t="4545" b="4545"/>
          <a:stretch>
            <a:fillRect/>
          </a:stretch>
        </p:blipFill>
        <p:spPr/>
      </p:pic>
      <p:sp>
        <p:nvSpPr>
          <p:cNvPr id="6" name="Text Placeholder 5">
            <a:extLst>
              <a:ext uri="{FF2B5EF4-FFF2-40B4-BE49-F238E27FC236}">
                <a16:creationId xmlns:a16="http://schemas.microsoft.com/office/drawing/2014/main" id="{08E8EE55-514F-87DB-E816-6FB17BE8A990}"/>
              </a:ext>
            </a:extLst>
          </p:cNvPr>
          <p:cNvSpPr>
            <a:spLocks noGrp="1"/>
          </p:cNvSpPr>
          <p:nvPr>
            <p:ph type="body" sz="half" idx="2"/>
          </p:nvPr>
        </p:nvSpPr>
        <p:spPr>
          <a:xfrm>
            <a:off x="839788" y="1398494"/>
            <a:ext cx="4682471" cy="4470494"/>
          </a:xfrm>
        </p:spPr>
        <p:txBody>
          <a:bodyPr>
            <a:normAutofit/>
          </a:bodyPr>
          <a:lstStyle/>
          <a:p>
            <a:pPr algn="just"/>
            <a:r>
              <a:rPr lang="en-IN" sz="2000" dirty="0">
                <a:latin typeface="Bell MT" panose="02020503060305020303" pitchFamily="18" charset="0"/>
              </a:rPr>
              <a:t>For the selection of best fielders for the team the following measures have been taken-</a:t>
            </a:r>
          </a:p>
          <a:p>
            <a:pPr marL="285750" indent="-285750" algn="just">
              <a:buFont typeface="Arial" panose="020B0604020202020204" pitchFamily="34" charset="0"/>
              <a:buChar char="•"/>
            </a:pPr>
            <a:r>
              <a:rPr lang="en-IN" sz="2000" dirty="0">
                <a:latin typeface="Bell MT" panose="02020503060305020303" pitchFamily="18" charset="0"/>
              </a:rPr>
              <a:t>Selecting 3 types of dismissals – stumped, run out and caught.</a:t>
            </a:r>
          </a:p>
          <a:p>
            <a:pPr marL="285750" indent="-285750" algn="just">
              <a:buFont typeface="Arial" panose="020B0604020202020204" pitchFamily="34" charset="0"/>
              <a:buChar char="•"/>
            </a:pPr>
            <a:r>
              <a:rPr lang="en-IN" sz="2000" dirty="0">
                <a:latin typeface="Bell MT" panose="02020503060305020303" pitchFamily="18" charset="0"/>
              </a:rPr>
              <a:t>Associating the total sum of each dismissal kind along with total dismissal with fielder’s name.</a:t>
            </a:r>
          </a:p>
          <a:p>
            <a:pPr marL="285750" indent="-285750" algn="just">
              <a:buFont typeface="Arial" panose="020B0604020202020204" pitchFamily="34" charset="0"/>
              <a:buChar char="•"/>
            </a:pPr>
            <a:r>
              <a:rPr lang="en-IN" sz="2000" dirty="0">
                <a:latin typeface="Bell MT" panose="02020503060305020303" pitchFamily="18" charset="0"/>
              </a:rPr>
              <a:t>Arranging the data in descending order in context of total dismissals and selecting the top 10 fielders.</a:t>
            </a:r>
          </a:p>
        </p:txBody>
      </p:sp>
      <p:sp>
        <p:nvSpPr>
          <p:cNvPr id="2" name="Slide Number Placeholder 1">
            <a:extLst>
              <a:ext uri="{FF2B5EF4-FFF2-40B4-BE49-F238E27FC236}">
                <a16:creationId xmlns:a16="http://schemas.microsoft.com/office/drawing/2014/main" id="{C6281755-2EEA-6E38-185A-8769B395188A}"/>
              </a:ext>
            </a:extLst>
          </p:cNvPr>
          <p:cNvSpPr>
            <a:spLocks noGrp="1"/>
          </p:cNvSpPr>
          <p:nvPr>
            <p:ph type="sldNum" sz="quarter" idx="4294967295"/>
          </p:nvPr>
        </p:nvSpPr>
        <p:spPr>
          <a:xfrm>
            <a:off x="11896725" y="6456363"/>
            <a:ext cx="295275" cy="187325"/>
          </a:xfrm>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7C50B53B-1E4D-9879-81CE-982A8920D81F}"/>
              </a:ext>
            </a:extLst>
          </p:cNvPr>
          <p:cNvSpPr txBox="1"/>
          <p:nvPr/>
        </p:nvSpPr>
        <p:spPr>
          <a:xfrm>
            <a:off x="4831977" y="283872"/>
            <a:ext cx="2048831" cy="707886"/>
          </a:xfrm>
          <a:prstGeom prst="rect">
            <a:avLst/>
          </a:prstGeom>
          <a:noFill/>
        </p:spPr>
        <p:txBody>
          <a:bodyPr wrap="none" rtlCol="0">
            <a:spAutoFit/>
          </a:bodyPr>
          <a:lstStyle/>
          <a:p>
            <a:r>
              <a:rPr lang="en-IN" sz="4000" b="1" dirty="0">
                <a:solidFill>
                  <a:schemeClr val="accent4"/>
                </a:solidFill>
                <a:latin typeface="Bell MT" panose="02020503060305020303" pitchFamily="18" charset="0"/>
              </a:rPr>
              <a:t>Analysis</a:t>
            </a:r>
          </a:p>
        </p:txBody>
      </p:sp>
    </p:spTree>
    <p:extLst>
      <p:ext uri="{BB962C8B-B14F-4D97-AF65-F5344CB8AC3E}">
        <p14:creationId xmlns:p14="http://schemas.microsoft.com/office/powerpoint/2010/main" val="75611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730532"/>
          </a:xfrm>
        </p:spPr>
        <p:txBody>
          <a:bodyPr/>
          <a:lstStyle/>
          <a:p>
            <a:pPr algn="ctr"/>
            <a:r>
              <a:rPr lang="en-IN" b="1" i="0" dirty="0">
                <a:solidFill>
                  <a:schemeClr val="accent4"/>
                </a:solidFill>
                <a:effectLst/>
                <a:highlight>
                  <a:srgbClr val="FFFFFF"/>
                </a:highlight>
                <a:latin typeface="Bell MT" panose="02020503060305020303" pitchFamily="18" charset="0"/>
              </a:rPr>
              <a:t>Additional Questions </a:t>
            </a:r>
            <a:endParaRPr lang="en-US" dirty="0">
              <a:solidFill>
                <a:schemeClr val="accent4"/>
              </a:solidFill>
              <a:latin typeface="Bell MT" panose="02020503060305020303" pitchFamily="18" charset="0"/>
            </a:endParaRP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295835" y="1903728"/>
            <a:ext cx="4459101" cy="495389"/>
          </a:xfrm>
        </p:spPr>
        <p:txBody>
          <a:bodyPr/>
          <a:lstStyle/>
          <a:p>
            <a:pPr algn="ctr"/>
            <a:r>
              <a:rPr lang="en-US" dirty="0">
                <a:latin typeface="Bell MT" panose="02020503060305020303" pitchFamily="18" charset="0"/>
              </a:rPr>
              <a:t>1. count of cities that have hosted an IPL match</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7117976" y="4728308"/>
            <a:ext cx="5025649" cy="982566"/>
          </a:xfrm>
        </p:spPr>
        <p:txBody>
          <a:bodyPr/>
          <a:lstStyle/>
          <a:p>
            <a:pPr algn="just"/>
            <a:r>
              <a:rPr lang="en-US" sz="1200" dirty="0">
                <a:latin typeface="Bell MT" panose="02020503060305020303" pitchFamily="18" charset="0"/>
              </a:rPr>
              <a:t>2. Create table deliveries_v02 with all the columns of the table ‘deliveries’ and an additional column ball_result containing values boundary, dot or other depending on the total_run (boundary for &gt;= 4, dot for 0 and other for any other number.</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19</a:t>
            </a:fld>
            <a:endParaRPr lang="en-US" dirty="0"/>
          </a:p>
        </p:txBody>
      </p:sp>
      <p:pic>
        <p:nvPicPr>
          <p:cNvPr id="6" name="Picture 5">
            <a:extLst>
              <a:ext uri="{FF2B5EF4-FFF2-40B4-BE49-F238E27FC236}">
                <a16:creationId xmlns:a16="http://schemas.microsoft.com/office/drawing/2014/main" id="{010F15DD-70ED-E017-46E1-46D3C4F635C0}"/>
              </a:ext>
            </a:extLst>
          </p:cNvPr>
          <p:cNvPicPr>
            <a:picLocks noChangeAspect="1"/>
          </p:cNvPicPr>
          <p:nvPr/>
        </p:nvPicPr>
        <p:blipFill>
          <a:blip r:embed="rId7"/>
          <a:stretch>
            <a:fillRect/>
          </a:stretch>
        </p:blipFill>
        <p:spPr>
          <a:xfrm>
            <a:off x="0" y="5312700"/>
            <a:ext cx="5191850" cy="1476581"/>
          </a:xfrm>
          <a:prstGeom prst="rect">
            <a:avLst/>
          </a:prstGeom>
        </p:spPr>
      </p:pic>
      <p:pic>
        <p:nvPicPr>
          <p:cNvPr id="13" name="Picture 12">
            <a:extLst>
              <a:ext uri="{FF2B5EF4-FFF2-40B4-BE49-F238E27FC236}">
                <a16:creationId xmlns:a16="http://schemas.microsoft.com/office/drawing/2014/main" id="{008DDEF2-3B2B-DD35-9762-ACA7B9B4BFB8}"/>
              </a:ext>
            </a:extLst>
          </p:cNvPr>
          <p:cNvPicPr>
            <a:picLocks noChangeAspect="1"/>
          </p:cNvPicPr>
          <p:nvPr/>
        </p:nvPicPr>
        <p:blipFill>
          <a:blip r:embed="rId8">
            <a:duotone>
              <a:schemeClr val="accent5">
                <a:shade val="45000"/>
                <a:satMod val="135000"/>
              </a:schemeClr>
              <a:prstClr val="white"/>
            </a:duotone>
          </a:blip>
          <a:stretch>
            <a:fillRect/>
          </a:stretch>
        </p:blipFill>
        <p:spPr>
          <a:xfrm>
            <a:off x="11161059" y="5875434"/>
            <a:ext cx="982566" cy="982566"/>
          </a:xfrm>
          <a:prstGeom prst="rect">
            <a:avLst/>
          </a:prstGeom>
        </p:spPr>
      </p:pic>
      <p:pic>
        <p:nvPicPr>
          <p:cNvPr id="15" name="Picture 14">
            <a:extLst>
              <a:ext uri="{FF2B5EF4-FFF2-40B4-BE49-F238E27FC236}">
                <a16:creationId xmlns:a16="http://schemas.microsoft.com/office/drawing/2014/main" id="{7603BBF7-413C-E763-AB41-12FAB62CDFE7}"/>
              </a:ext>
            </a:extLst>
          </p:cNvPr>
          <p:cNvPicPr>
            <a:picLocks noChangeAspect="1"/>
          </p:cNvPicPr>
          <p:nvPr/>
        </p:nvPicPr>
        <p:blipFill rotWithShape="1">
          <a:blip r:embed="rId9"/>
          <a:srcRect l="18750" t="8758" r="36103" b="45883"/>
          <a:stretch/>
        </p:blipFill>
        <p:spPr>
          <a:xfrm>
            <a:off x="384127" y="2764679"/>
            <a:ext cx="5504329" cy="351957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1E5081B0-3649-9134-8085-6586D0D323E8}"/>
              </a:ext>
            </a:extLst>
          </p:cNvPr>
          <p:cNvPicPr>
            <a:picLocks noChangeAspect="1"/>
          </p:cNvPicPr>
          <p:nvPr/>
        </p:nvPicPr>
        <p:blipFill rotWithShape="1">
          <a:blip r:embed="rId10"/>
          <a:srcRect l="20589" t="9412" r="16029" b="48598"/>
          <a:stretch/>
        </p:blipFill>
        <p:spPr>
          <a:xfrm>
            <a:off x="6194612" y="1412872"/>
            <a:ext cx="5613261" cy="31005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40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0045D82-11A1-1FBA-1879-B5E8C28BECBF}"/>
              </a:ext>
            </a:extLst>
          </p:cNvPr>
          <p:cNvPicPr>
            <a:picLocks noChangeAspect="1"/>
          </p:cNvPicPr>
          <p:nvPr/>
        </p:nvPicPr>
        <p:blipFill>
          <a:blip r:embed="rId2">
            <a:duotone>
              <a:schemeClr val="accent5">
                <a:shade val="45000"/>
                <a:satMod val="135000"/>
              </a:schemeClr>
              <a:prstClr val="white"/>
            </a:duotone>
          </a:blip>
          <a:stretch>
            <a:fillRect/>
          </a:stretch>
        </p:blipFill>
        <p:spPr>
          <a:xfrm>
            <a:off x="10596282" y="5262282"/>
            <a:ext cx="1595718" cy="1595718"/>
          </a:xfrm>
          <a:prstGeom prst="rect">
            <a:avLst/>
          </a:prstGeom>
        </p:spPr>
      </p:pic>
      <p:sp>
        <p:nvSpPr>
          <p:cNvPr id="5" name="Title 4">
            <a:extLst>
              <a:ext uri="{FF2B5EF4-FFF2-40B4-BE49-F238E27FC236}">
                <a16:creationId xmlns:a16="http://schemas.microsoft.com/office/drawing/2014/main" id="{8016D008-97A9-44C3-381E-DD4BBDD7AA93}"/>
              </a:ext>
            </a:extLst>
          </p:cNvPr>
          <p:cNvSpPr>
            <a:spLocks noGrp="1"/>
          </p:cNvSpPr>
          <p:nvPr>
            <p:ph type="title"/>
          </p:nvPr>
        </p:nvSpPr>
        <p:spPr>
          <a:xfrm>
            <a:off x="2347025" y="26057"/>
            <a:ext cx="7497949" cy="612313"/>
          </a:xfrm>
        </p:spPr>
        <p:txBody>
          <a:bodyPr/>
          <a:lstStyle/>
          <a:p>
            <a:pPr algn="ctr"/>
            <a:r>
              <a:rPr lang="en-IN" sz="4000" dirty="0">
                <a:solidFill>
                  <a:schemeClr val="accent4"/>
                </a:solidFill>
                <a:latin typeface="Bell MT" panose="02020503060305020303" pitchFamily="18" charset="0"/>
              </a:rPr>
              <a:t>Table of contents</a:t>
            </a:r>
          </a:p>
        </p:txBody>
      </p:sp>
      <p:pic>
        <p:nvPicPr>
          <p:cNvPr id="6" name="Picture 5">
            <a:extLst>
              <a:ext uri="{FF2B5EF4-FFF2-40B4-BE49-F238E27FC236}">
                <a16:creationId xmlns:a16="http://schemas.microsoft.com/office/drawing/2014/main" id="{2145263F-8A49-3E1B-F6BC-105FF1D1B738}"/>
              </a:ext>
            </a:extLst>
          </p:cNvPr>
          <p:cNvPicPr>
            <a:picLocks noChangeAspect="1"/>
          </p:cNvPicPr>
          <p:nvPr/>
        </p:nvPicPr>
        <p:blipFill>
          <a:blip r:embed="rId3"/>
          <a:stretch>
            <a:fillRect/>
          </a:stretch>
        </p:blipFill>
        <p:spPr>
          <a:xfrm>
            <a:off x="0" y="5312700"/>
            <a:ext cx="5191850" cy="1476581"/>
          </a:xfrm>
          <a:prstGeom prst="rect">
            <a:avLst/>
          </a:prstGeom>
        </p:spPr>
      </p:pic>
      <p:graphicFrame>
        <p:nvGraphicFramePr>
          <p:cNvPr id="8" name="Table 7">
            <a:extLst>
              <a:ext uri="{FF2B5EF4-FFF2-40B4-BE49-F238E27FC236}">
                <a16:creationId xmlns:a16="http://schemas.microsoft.com/office/drawing/2014/main" id="{ED68ABE7-993D-BDFF-495D-1BC021C878DC}"/>
              </a:ext>
            </a:extLst>
          </p:cNvPr>
          <p:cNvGraphicFramePr>
            <a:graphicFrameLocks noGrp="1"/>
          </p:cNvGraphicFramePr>
          <p:nvPr>
            <p:extLst>
              <p:ext uri="{D42A27DB-BD31-4B8C-83A1-F6EECF244321}">
                <p14:modId xmlns:p14="http://schemas.microsoft.com/office/powerpoint/2010/main" val="316838766"/>
              </p:ext>
            </p:extLst>
          </p:nvPr>
        </p:nvGraphicFramePr>
        <p:xfrm>
          <a:off x="277906" y="598190"/>
          <a:ext cx="11707906" cy="4780631"/>
        </p:xfrm>
        <a:graphic>
          <a:graphicData uri="http://schemas.openxmlformats.org/drawingml/2006/table">
            <a:tbl>
              <a:tblPr firstRow="1" bandRow="1">
                <a:tableStyleId>{00A15C55-8517-42AA-B614-E9B94910E393}</a:tableStyleId>
              </a:tblPr>
              <a:tblGrid>
                <a:gridCol w="2070405">
                  <a:extLst>
                    <a:ext uri="{9D8B030D-6E8A-4147-A177-3AD203B41FA5}">
                      <a16:colId xmlns:a16="http://schemas.microsoft.com/office/drawing/2014/main" val="1401290953"/>
                    </a:ext>
                  </a:extLst>
                </a:gridCol>
                <a:gridCol w="9637501">
                  <a:extLst>
                    <a:ext uri="{9D8B030D-6E8A-4147-A177-3AD203B41FA5}">
                      <a16:colId xmlns:a16="http://schemas.microsoft.com/office/drawing/2014/main" val="1008780809"/>
                    </a:ext>
                  </a:extLst>
                </a:gridCol>
              </a:tblGrid>
              <a:tr h="603786">
                <a:tc>
                  <a:txBody>
                    <a:bodyPr/>
                    <a:lstStyle/>
                    <a:p>
                      <a:pPr algn="ctr"/>
                      <a:r>
                        <a:rPr lang="en-IN" sz="2400" dirty="0">
                          <a:latin typeface="Bell MT" panose="02020503060305020303" pitchFamily="18" charset="0"/>
                        </a:rPr>
                        <a:t>Slide No</a:t>
                      </a:r>
                    </a:p>
                  </a:txBody>
                  <a:tcPr/>
                </a:tc>
                <a:tc>
                  <a:txBody>
                    <a:bodyPr/>
                    <a:lstStyle/>
                    <a:p>
                      <a:pPr algn="ctr"/>
                      <a:r>
                        <a:rPr lang="en-IN" sz="2400" dirty="0">
                          <a:latin typeface="Bell MT" panose="02020503060305020303" pitchFamily="18" charset="0"/>
                        </a:rPr>
                        <a:t>Topic</a:t>
                      </a:r>
                    </a:p>
                  </a:txBody>
                  <a:tcPr/>
                </a:tc>
                <a:extLst>
                  <a:ext uri="{0D108BD9-81ED-4DB2-BD59-A6C34878D82A}">
                    <a16:rowId xmlns:a16="http://schemas.microsoft.com/office/drawing/2014/main" val="2503289519"/>
                  </a:ext>
                </a:extLst>
              </a:tr>
              <a:tr h="489737">
                <a:tc>
                  <a:txBody>
                    <a:bodyPr/>
                    <a:lstStyle/>
                    <a:p>
                      <a:r>
                        <a:rPr lang="en-IN" sz="1400" dirty="0">
                          <a:latin typeface="Bell MT" panose="02020503060305020303" pitchFamily="18" charset="0"/>
                        </a:rPr>
                        <a:t>3- 4</a:t>
                      </a:r>
                    </a:p>
                  </a:txBody>
                  <a:tcPr/>
                </a:tc>
                <a:tc>
                  <a:txBody>
                    <a:bodyPr/>
                    <a:lstStyle/>
                    <a:p>
                      <a:r>
                        <a:rPr lang="en-US" sz="1400" dirty="0">
                          <a:latin typeface="Bell MT" panose="02020503060305020303" pitchFamily="18" charset="0"/>
                        </a:rPr>
                        <a:t>Query, data and graph for players with high S.R who have faced at least 500 balls</a:t>
                      </a:r>
                    </a:p>
                  </a:txBody>
                  <a:tcPr/>
                </a:tc>
                <a:extLst>
                  <a:ext uri="{0D108BD9-81ED-4DB2-BD59-A6C34878D82A}">
                    <a16:rowId xmlns:a16="http://schemas.microsoft.com/office/drawing/2014/main" val="572237582"/>
                  </a:ext>
                </a:extLst>
              </a:tr>
              <a:tr h="489737">
                <a:tc>
                  <a:txBody>
                    <a:bodyPr/>
                    <a:lstStyle/>
                    <a:p>
                      <a:r>
                        <a:rPr lang="en-IN" sz="1400" dirty="0">
                          <a:latin typeface="Bell MT" panose="02020503060305020303" pitchFamily="18" charset="0"/>
                        </a:rPr>
                        <a:t>5-6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Bell MT" panose="02020503060305020303" pitchFamily="18" charset="0"/>
                        </a:rPr>
                        <a:t>Query, data and graph for players with good Average who have played more the 2 IPL seasons.</a:t>
                      </a:r>
                    </a:p>
                  </a:txBody>
                  <a:tcPr/>
                </a:tc>
                <a:extLst>
                  <a:ext uri="{0D108BD9-81ED-4DB2-BD59-A6C34878D82A}">
                    <a16:rowId xmlns:a16="http://schemas.microsoft.com/office/drawing/2014/main" val="4232561383"/>
                  </a:ext>
                </a:extLst>
              </a:tr>
              <a:tr h="489737">
                <a:tc>
                  <a:txBody>
                    <a:bodyPr/>
                    <a:lstStyle/>
                    <a:p>
                      <a:r>
                        <a:rPr lang="en-IN" sz="1400" dirty="0">
                          <a:latin typeface="Bell MT" panose="02020503060305020303" pitchFamily="18" charset="0"/>
                        </a:rPr>
                        <a:t>7-9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Bell MT" panose="02020503060305020303" pitchFamily="18" charset="0"/>
                        </a:rPr>
                        <a:t>Query, data and graph for Hard-hitting players who have scored most runs in boundaries and have played more the 2 IPL season.</a:t>
                      </a:r>
                    </a:p>
                  </a:txBody>
                  <a:tcPr/>
                </a:tc>
                <a:extLst>
                  <a:ext uri="{0D108BD9-81ED-4DB2-BD59-A6C34878D82A}">
                    <a16:rowId xmlns:a16="http://schemas.microsoft.com/office/drawing/2014/main" val="1167124317"/>
                  </a:ext>
                </a:extLst>
              </a:tr>
              <a:tr h="489737">
                <a:tc>
                  <a:txBody>
                    <a:bodyPr/>
                    <a:lstStyle/>
                    <a:p>
                      <a:r>
                        <a:rPr lang="en-IN" sz="1400" dirty="0">
                          <a:latin typeface="Bell MT" panose="02020503060305020303" pitchFamily="18" charset="0"/>
                        </a:rPr>
                        <a:t>10-11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Bell MT" panose="02020503060305020303" pitchFamily="18" charset="0"/>
                        </a:rPr>
                        <a:t>Query, data and graph for bowlers with good economy who have bowled at least 500 balls in IPL so far.</a:t>
                      </a:r>
                    </a:p>
                  </a:txBody>
                  <a:tcPr/>
                </a:tc>
                <a:extLst>
                  <a:ext uri="{0D108BD9-81ED-4DB2-BD59-A6C34878D82A}">
                    <a16:rowId xmlns:a16="http://schemas.microsoft.com/office/drawing/2014/main" val="2835135731"/>
                  </a:ext>
                </a:extLst>
              </a:tr>
              <a:tr h="554133">
                <a:tc>
                  <a:txBody>
                    <a:bodyPr/>
                    <a:lstStyle/>
                    <a:p>
                      <a:r>
                        <a:rPr lang="en-IN" sz="1400" dirty="0">
                          <a:latin typeface="Bell MT" panose="02020503060305020303" pitchFamily="18" charset="0"/>
                        </a:rPr>
                        <a:t>12-13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Bell MT" panose="02020503060305020303" pitchFamily="18" charset="0"/>
                        </a:rPr>
                        <a:t>Query, data and graph for bowlers with the best strike rate and who have bowled at least 500 balls in IPL so far.</a:t>
                      </a:r>
                    </a:p>
                  </a:txBody>
                  <a:tcPr/>
                </a:tc>
                <a:extLst>
                  <a:ext uri="{0D108BD9-81ED-4DB2-BD59-A6C34878D82A}">
                    <a16:rowId xmlns:a16="http://schemas.microsoft.com/office/drawing/2014/main" val="3340105848"/>
                  </a:ext>
                </a:extLst>
              </a:tr>
              <a:tr h="684290">
                <a:tc>
                  <a:txBody>
                    <a:bodyPr/>
                    <a:lstStyle/>
                    <a:p>
                      <a:r>
                        <a:rPr lang="en-IN" sz="1400" dirty="0">
                          <a:latin typeface="Bell MT" panose="02020503060305020303" pitchFamily="18" charset="0"/>
                        </a:rPr>
                        <a:t>14-15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Bell MT" panose="02020503060305020303" pitchFamily="18" charset="0"/>
                        </a:rPr>
                        <a:t>Query, data and graph for All rounders with the best batting as well as bowling strike rate and who have faced at least 500 balls in IPL so far and have bowled minimum 300 balls.</a:t>
                      </a:r>
                    </a:p>
                  </a:txBody>
                  <a:tcPr/>
                </a:tc>
                <a:extLst>
                  <a:ext uri="{0D108BD9-81ED-4DB2-BD59-A6C34878D82A}">
                    <a16:rowId xmlns:a16="http://schemas.microsoft.com/office/drawing/2014/main" val="2177212716"/>
                  </a:ext>
                </a:extLst>
              </a:tr>
              <a:tr h="489737">
                <a:tc>
                  <a:txBody>
                    <a:bodyPr/>
                    <a:lstStyle/>
                    <a:p>
                      <a:r>
                        <a:rPr lang="en-IN" sz="1400" dirty="0">
                          <a:latin typeface="Bell MT" panose="02020503060305020303" pitchFamily="18" charset="0"/>
                        </a:rPr>
                        <a:t>16-18</a:t>
                      </a:r>
                    </a:p>
                  </a:txBody>
                  <a:tcPr/>
                </a:tc>
                <a:tc>
                  <a:txBody>
                    <a:bodyPr/>
                    <a:lstStyle/>
                    <a:p>
                      <a:r>
                        <a:rPr lang="en-US" sz="1400" dirty="0">
                          <a:latin typeface="Bell MT" panose="02020503060305020303" pitchFamily="18" charset="0"/>
                        </a:rPr>
                        <a:t>Query, data , graph and analysis for selection of fielders on the basis of maximum dismissals.</a:t>
                      </a:r>
                      <a:endParaRPr lang="en-IN" sz="1400" dirty="0">
                        <a:latin typeface="Bell MT" panose="02020503060305020303" pitchFamily="18" charset="0"/>
                      </a:endParaRPr>
                    </a:p>
                  </a:txBody>
                  <a:tcPr/>
                </a:tc>
                <a:extLst>
                  <a:ext uri="{0D108BD9-81ED-4DB2-BD59-A6C34878D82A}">
                    <a16:rowId xmlns:a16="http://schemas.microsoft.com/office/drawing/2014/main" val="2569446855"/>
                  </a:ext>
                </a:extLst>
              </a:tr>
              <a:tr h="489737">
                <a:tc>
                  <a:txBody>
                    <a:bodyPr/>
                    <a:lstStyle/>
                    <a:p>
                      <a:r>
                        <a:rPr lang="en-IN" sz="1400" dirty="0">
                          <a:latin typeface="Bell MT" panose="02020503060305020303" pitchFamily="18" charset="0"/>
                        </a:rPr>
                        <a:t>19-27</a:t>
                      </a:r>
                    </a:p>
                  </a:txBody>
                  <a:tcPr/>
                </a:tc>
                <a:tc>
                  <a:txBody>
                    <a:bodyPr/>
                    <a:lstStyle/>
                    <a:p>
                      <a:r>
                        <a:rPr lang="en-IN" sz="1400" dirty="0">
                          <a:latin typeface="Bell MT" panose="02020503060305020303" pitchFamily="18" charset="0"/>
                        </a:rPr>
                        <a:t>Queries and graphs for additional 10 questions.</a:t>
                      </a:r>
                    </a:p>
                  </a:txBody>
                  <a:tcPr/>
                </a:tc>
                <a:extLst>
                  <a:ext uri="{0D108BD9-81ED-4DB2-BD59-A6C34878D82A}">
                    <a16:rowId xmlns:a16="http://schemas.microsoft.com/office/drawing/2014/main" val="3030064153"/>
                  </a:ext>
                </a:extLst>
              </a:tr>
            </a:tbl>
          </a:graphicData>
        </a:graphic>
      </p:graphicFrame>
    </p:spTree>
    <p:extLst>
      <p:ext uri="{BB962C8B-B14F-4D97-AF65-F5344CB8AC3E}">
        <p14:creationId xmlns:p14="http://schemas.microsoft.com/office/powerpoint/2010/main" val="885775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0F15DD-70ED-E017-46E1-46D3C4F635C0}"/>
              </a:ext>
            </a:extLst>
          </p:cNvPr>
          <p:cNvPicPr>
            <a:picLocks noChangeAspect="1"/>
          </p:cNvPicPr>
          <p:nvPr/>
        </p:nvPicPr>
        <p:blipFill>
          <a:blip r:embed="rId3"/>
          <a:stretch>
            <a:fillRect/>
          </a:stretch>
        </p:blipFill>
        <p:spPr>
          <a:xfrm>
            <a:off x="0" y="5312700"/>
            <a:ext cx="5191850" cy="1476581"/>
          </a:xfrm>
          <a:prstGeom prst="rect">
            <a:avLst/>
          </a:prstGeom>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444437"/>
          </a:xfrm>
        </p:spPr>
        <p:txBody>
          <a:bodyPr/>
          <a:lstStyle/>
          <a:p>
            <a:pPr algn="ctr"/>
            <a:r>
              <a:rPr lang="en-IN" b="1" i="0" dirty="0">
                <a:solidFill>
                  <a:schemeClr val="accent4"/>
                </a:solidFill>
                <a:effectLst/>
                <a:highlight>
                  <a:srgbClr val="FFFFFF"/>
                </a:highlight>
                <a:latin typeface="Bell MT" panose="02020503060305020303" pitchFamily="18" charset="0"/>
              </a:rPr>
              <a:t>Additional Questions </a:t>
            </a:r>
            <a:endParaRPr lang="en-US" dirty="0">
              <a:solidFill>
                <a:schemeClr val="accent4"/>
              </a:solidFill>
              <a:latin typeface="Bell MT" panose="02020503060305020303" pitchFamily="18" charset="0"/>
            </a:endParaRP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295835" y="1903728"/>
            <a:ext cx="4459101" cy="495389"/>
          </a:xfrm>
        </p:spPr>
        <p:txBody>
          <a:bodyPr/>
          <a:lstStyle/>
          <a:p>
            <a:pPr algn="just"/>
            <a:r>
              <a:rPr lang="en-US" dirty="0">
                <a:latin typeface="Bell MT" panose="02020503060305020303" pitchFamily="18" charset="0"/>
              </a:rPr>
              <a:t>3. query to fetch the total number of boundaries and dot balls from the deliveries_v02 table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pic>
        <p:nvPicPr>
          <p:cNvPr id="7" name="Content Placeholder 6">
            <a:extLst>
              <a:ext uri="{FF2B5EF4-FFF2-40B4-BE49-F238E27FC236}">
                <a16:creationId xmlns:a16="http://schemas.microsoft.com/office/drawing/2014/main" id="{E1434B7B-3743-F85B-AA6B-D98BA19D37E0}"/>
              </a:ext>
            </a:extLst>
          </p:cNvPr>
          <p:cNvPicPr>
            <a:picLocks noGrp="1" noChangeAspect="1"/>
          </p:cNvPicPr>
          <p:nvPr>
            <p:ph idx="20"/>
          </p:nvPr>
        </p:nvPicPr>
        <p:blipFill rotWithShape="1">
          <a:blip r:embed="rId8"/>
          <a:srcRect l="18602" t="10614" r="22189" b="47806"/>
          <a:stretch/>
        </p:blipFill>
        <p:spPr>
          <a:xfrm>
            <a:off x="120183" y="2753859"/>
            <a:ext cx="5509652" cy="385752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008DDEF2-3B2B-DD35-9762-ACA7B9B4BFB8}"/>
              </a:ext>
            </a:extLst>
          </p:cNvPr>
          <p:cNvPicPr>
            <a:picLocks noChangeAspect="1"/>
          </p:cNvPicPr>
          <p:nvPr/>
        </p:nvPicPr>
        <p:blipFill>
          <a:blip r:embed="rId9">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8" name="TextBox 7">
            <a:extLst>
              <a:ext uri="{FF2B5EF4-FFF2-40B4-BE49-F238E27FC236}">
                <a16:creationId xmlns:a16="http://schemas.microsoft.com/office/drawing/2014/main" id="{9B2F60C9-43DE-8021-8369-4768EB690249}"/>
              </a:ext>
            </a:extLst>
          </p:cNvPr>
          <p:cNvSpPr txBox="1"/>
          <p:nvPr/>
        </p:nvSpPr>
        <p:spPr>
          <a:xfrm>
            <a:off x="7180729" y="4670247"/>
            <a:ext cx="4828335" cy="1077218"/>
          </a:xfrm>
          <a:prstGeom prst="rect">
            <a:avLst/>
          </a:prstGeom>
          <a:noFill/>
        </p:spPr>
        <p:txBody>
          <a:bodyPr wrap="square" rtlCol="0">
            <a:spAutoFit/>
          </a:bodyPr>
          <a:lstStyle/>
          <a:p>
            <a:pPr algn="just"/>
            <a:r>
              <a:rPr lang="en-US" sz="1600" b="1" dirty="0">
                <a:solidFill>
                  <a:schemeClr val="accent4"/>
                </a:solidFill>
                <a:latin typeface="Bell MT" panose="02020503060305020303" pitchFamily="18" charset="0"/>
              </a:rPr>
              <a:t>4. Query to fetch the total number of boundaries scored by each team from the deliveries_v02 table and order it in descending order of the number of boundaries scored.</a:t>
            </a:r>
            <a:endParaRPr lang="en-IN" sz="1600" b="1" dirty="0">
              <a:solidFill>
                <a:schemeClr val="accent4"/>
              </a:solidFill>
              <a:latin typeface="Bell MT" panose="02020503060305020303" pitchFamily="18" charset="0"/>
            </a:endParaRPr>
          </a:p>
        </p:txBody>
      </p:sp>
      <p:pic>
        <p:nvPicPr>
          <p:cNvPr id="11" name="Picture 10">
            <a:extLst>
              <a:ext uri="{FF2B5EF4-FFF2-40B4-BE49-F238E27FC236}">
                <a16:creationId xmlns:a16="http://schemas.microsoft.com/office/drawing/2014/main" id="{F67B0A75-3F79-A304-E731-3068CDBE346E}"/>
              </a:ext>
            </a:extLst>
          </p:cNvPr>
          <p:cNvPicPr>
            <a:picLocks noChangeAspect="1"/>
          </p:cNvPicPr>
          <p:nvPr/>
        </p:nvPicPr>
        <p:blipFill rotWithShape="1">
          <a:blip r:embed="rId10"/>
          <a:srcRect l="19853" t="9674" r="15632" b="5865"/>
          <a:stretch/>
        </p:blipFill>
        <p:spPr>
          <a:xfrm>
            <a:off x="6157868" y="755043"/>
            <a:ext cx="5829770" cy="38512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5934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B012F0-FE46-22B9-1776-4F55B945FB7C}"/>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10" name="Picture 9">
            <a:extLst>
              <a:ext uri="{FF2B5EF4-FFF2-40B4-BE49-F238E27FC236}">
                <a16:creationId xmlns:a16="http://schemas.microsoft.com/office/drawing/2014/main" id="{52CFB1D8-9C64-2E4B-7314-7DAA2C7ACF91}"/>
              </a:ext>
            </a:extLst>
          </p:cNvPr>
          <p:cNvPicPr>
            <a:picLocks noChangeAspect="1"/>
          </p:cNvPicPr>
          <p:nvPr/>
        </p:nvPicPr>
        <p:blipFill>
          <a:blip r:embed="rId2"/>
          <a:stretch>
            <a:fillRect/>
          </a:stretch>
        </p:blipFill>
        <p:spPr>
          <a:xfrm>
            <a:off x="0" y="5312700"/>
            <a:ext cx="5191850" cy="1476581"/>
          </a:xfrm>
          <a:prstGeom prst="rect">
            <a:avLst/>
          </a:prstGeom>
        </p:spPr>
      </p:pic>
      <p:pic>
        <p:nvPicPr>
          <p:cNvPr id="11" name="Picture 10">
            <a:extLst>
              <a:ext uri="{FF2B5EF4-FFF2-40B4-BE49-F238E27FC236}">
                <a16:creationId xmlns:a16="http://schemas.microsoft.com/office/drawing/2014/main" id="{EC2BE560-EE4D-92AF-0A76-E7BEE349B69F}"/>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12" name="Chart 11">
            <a:extLst>
              <a:ext uri="{FF2B5EF4-FFF2-40B4-BE49-F238E27FC236}">
                <a16:creationId xmlns:a16="http://schemas.microsoft.com/office/drawing/2014/main" id="{F9320658-E750-E053-DD2D-9179E1269355}"/>
              </a:ext>
            </a:extLst>
          </p:cNvPr>
          <p:cNvGraphicFramePr>
            <a:graphicFrameLocks/>
          </p:cNvGraphicFramePr>
          <p:nvPr>
            <p:extLst>
              <p:ext uri="{D42A27DB-BD31-4B8C-83A1-F6EECF244321}">
                <p14:modId xmlns:p14="http://schemas.microsoft.com/office/powerpoint/2010/main" val="3724226726"/>
              </p:ext>
            </p:extLst>
          </p:nvPr>
        </p:nvGraphicFramePr>
        <p:xfrm>
          <a:off x="815788" y="866776"/>
          <a:ext cx="4708712" cy="47451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0051B4AD-BB6E-D418-7B9C-5A0B90DAD676}"/>
              </a:ext>
            </a:extLst>
          </p:cNvPr>
          <p:cNvGraphicFramePr>
            <a:graphicFrameLocks/>
          </p:cNvGraphicFramePr>
          <p:nvPr>
            <p:extLst>
              <p:ext uri="{D42A27DB-BD31-4B8C-83A1-F6EECF244321}">
                <p14:modId xmlns:p14="http://schemas.microsoft.com/office/powerpoint/2010/main" val="303433343"/>
              </p:ext>
            </p:extLst>
          </p:nvPr>
        </p:nvGraphicFramePr>
        <p:xfrm>
          <a:off x="5914465" y="866776"/>
          <a:ext cx="5867400" cy="47451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61215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459678"/>
          </a:xfrm>
        </p:spPr>
        <p:txBody>
          <a:bodyPr/>
          <a:lstStyle/>
          <a:p>
            <a:pPr algn="ctr"/>
            <a:r>
              <a:rPr lang="en-IN" b="1" i="0" dirty="0">
                <a:solidFill>
                  <a:schemeClr val="accent4"/>
                </a:solidFill>
                <a:effectLst/>
                <a:highlight>
                  <a:srgbClr val="FFFFFF"/>
                </a:highlight>
                <a:latin typeface="Bell MT" panose="02020503060305020303" pitchFamily="18" charset="0"/>
              </a:rPr>
              <a:t>Additional Questions </a:t>
            </a:r>
            <a:endParaRPr lang="en-US" dirty="0">
              <a:solidFill>
                <a:schemeClr val="accent4"/>
              </a:solidFill>
              <a:latin typeface="Bell MT" panose="02020503060305020303" pitchFamily="18" charset="0"/>
            </a:endParaRP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010F15DD-70ED-E017-46E1-46D3C4F635C0}"/>
              </a:ext>
            </a:extLst>
          </p:cNvPr>
          <p:cNvPicPr>
            <a:picLocks noChangeAspect="1"/>
          </p:cNvPicPr>
          <p:nvPr/>
        </p:nvPicPr>
        <p:blipFill>
          <a:blip r:embed="rId7"/>
          <a:stretch>
            <a:fillRect/>
          </a:stretch>
        </p:blipFill>
        <p:spPr>
          <a:xfrm>
            <a:off x="0" y="5312700"/>
            <a:ext cx="5191850" cy="1476581"/>
          </a:xfrm>
          <a:prstGeom prst="rect">
            <a:avLst/>
          </a:prstGeom>
        </p:spPr>
      </p:pic>
      <p:pic>
        <p:nvPicPr>
          <p:cNvPr id="13" name="Picture 12">
            <a:extLst>
              <a:ext uri="{FF2B5EF4-FFF2-40B4-BE49-F238E27FC236}">
                <a16:creationId xmlns:a16="http://schemas.microsoft.com/office/drawing/2014/main" id="{008DDEF2-3B2B-DD35-9762-ACA7B9B4BFB8}"/>
              </a:ext>
            </a:extLst>
          </p:cNvPr>
          <p:cNvPicPr>
            <a:picLocks noChangeAspect="1"/>
          </p:cNvPicPr>
          <p:nvPr/>
        </p:nvPicPr>
        <p:blipFill>
          <a:blip r:embed="rId8">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3" name="TextBox 2">
            <a:extLst>
              <a:ext uri="{FF2B5EF4-FFF2-40B4-BE49-F238E27FC236}">
                <a16:creationId xmlns:a16="http://schemas.microsoft.com/office/drawing/2014/main" id="{7DDBEC26-47DD-7293-B5FB-290CD261392D}"/>
              </a:ext>
            </a:extLst>
          </p:cNvPr>
          <p:cNvSpPr txBox="1"/>
          <p:nvPr/>
        </p:nvSpPr>
        <p:spPr>
          <a:xfrm>
            <a:off x="71718" y="1658471"/>
            <a:ext cx="4957482" cy="923330"/>
          </a:xfrm>
          <a:prstGeom prst="rect">
            <a:avLst/>
          </a:prstGeom>
          <a:noFill/>
        </p:spPr>
        <p:txBody>
          <a:bodyPr wrap="square" rtlCol="0">
            <a:spAutoFit/>
          </a:bodyPr>
          <a:lstStyle/>
          <a:p>
            <a:pPr algn="just"/>
            <a:r>
              <a:rPr lang="en-US" b="1" dirty="0">
                <a:solidFill>
                  <a:schemeClr val="accent1"/>
                </a:solidFill>
                <a:latin typeface="Bell MT" panose="02020503060305020303" pitchFamily="18" charset="0"/>
              </a:rPr>
              <a:t>5. Query to fetch the total number of dot balls bowled by each team and order it in descending order of the total number of dot balls bowled.</a:t>
            </a:r>
            <a:endParaRPr lang="en-IN" b="1" dirty="0">
              <a:solidFill>
                <a:schemeClr val="accent1"/>
              </a:solidFill>
              <a:latin typeface="Bell MT" panose="02020503060305020303" pitchFamily="18" charset="0"/>
            </a:endParaRPr>
          </a:p>
        </p:txBody>
      </p:sp>
      <p:pic>
        <p:nvPicPr>
          <p:cNvPr id="8" name="Picture 7">
            <a:extLst>
              <a:ext uri="{FF2B5EF4-FFF2-40B4-BE49-F238E27FC236}">
                <a16:creationId xmlns:a16="http://schemas.microsoft.com/office/drawing/2014/main" id="{34505BA5-C248-CA63-17F6-0B508C4421D0}"/>
              </a:ext>
            </a:extLst>
          </p:cNvPr>
          <p:cNvPicPr>
            <a:picLocks noChangeAspect="1"/>
          </p:cNvPicPr>
          <p:nvPr/>
        </p:nvPicPr>
        <p:blipFill rotWithShape="1">
          <a:blip r:embed="rId9"/>
          <a:srcRect l="19927" t="19632" r="17206" b="5866"/>
          <a:stretch/>
        </p:blipFill>
        <p:spPr>
          <a:xfrm>
            <a:off x="179294" y="2788024"/>
            <a:ext cx="5773272" cy="385508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05EBAF3-2313-CA2F-299E-601C2598F4F1}"/>
              </a:ext>
            </a:extLst>
          </p:cNvPr>
          <p:cNvSpPr txBox="1"/>
          <p:nvPr/>
        </p:nvSpPr>
        <p:spPr>
          <a:xfrm>
            <a:off x="7198659" y="4733365"/>
            <a:ext cx="4944966" cy="923330"/>
          </a:xfrm>
          <a:prstGeom prst="rect">
            <a:avLst/>
          </a:prstGeom>
          <a:noFill/>
        </p:spPr>
        <p:txBody>
          <a:bodyPr wrap="square" rtlCol="0">
            <a:spAutoFit/>
          </a:bodyPr>
          <a:lstStyle/>
          <a:p>
            <a:pPr algn="just"/>
            <a:r>
              <a:rPr lang="en-US" b="1" dirty="0">
                <a:solidFill>
                  <a:schemeClr val="accent4"/>
                </a:solidFill>
                <a:latin typeface="Bell MT" panose="02020503060305020303" pitchFamily="18" charset="0"/>
              </a:rPr>
              <a:t>6. Query to fetch the total number of dismissals by dismissal kinds where dismissal kind is not NA.</a:t>
            </a:r>
            <a:endParaRPr lang="en-IN" b="1" dirty="0">
              <a:solidFill>
                <a:schemeClr val="accent4"/>
              </a:solidFill>
              <a:latin typeface="Bell MT" panose="02020503060305020303" pitchFamily="18" charset="0"/>
            </a:endParaRPr>
          </a:p>
        </p:txBody>
      </p:sp>
      <p:pic>
        <p:nvPicPr>
          <p:cNvPr id="12" name="Picture 11">
            <a:extLst>
              <a:ext uri="{FF2B5EF4-FFF2-40B4-BE49-F238E27FC236}">
                <a16:creationId xmlns:a16="http://schemas.microsoft.com/office/drawing/2014/main" id="{24F3CBD4-D5EB-0D62-FC0D-FE67CE2CE700}"/>
              </a:ext>
            </a:extLst>
          </p:cNvPr>
          <p:cNvPicPr>
            <a:picLocks noChangeAspect="1"/>
          </p:cNvPicPr>
          <p:nvPr/>
        </p:nvPicPr>
        <p:blipFill rotWithShape="1">
          <a:blip r:embed="rId10"/>
          <a:srcRect l="20147" t="9543" r="20074" b="19633"/>
          <a:stretch/>
        </p:blipFill>
        <p:spPr>
          <a:xfrm>
            <a:off x="6275293" y="852474"/>
            <a:ext cx="5685635" cy="3585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1529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B012F0-FE46-22B9-1776-4F55B945FB7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52CFB1D8-9C64-2E4B-7314-7DAA2C7ACF91}"/>
              </a:ext>
            </a:extLst>
          </p:cNvPr>
          <p:cNvPicPr>
            <a:picLocks noChangeAspect="1"/>
          </p:cNvPicPr>
          <p:nvPr/>
        </p:nvPicPr>
        <p:blipFill>
          <a:blip r:embed="rId2"/>
          <a:stretch>
            <a:fillRect/>
          </a:stretch>
        </p:blipFill>
        <p:spPr>
          <a:xfrm>
            <a:off x="0" y="5312700"/>
            <a:ext cx="5191850" cy="1476581"/>
          </a:xfrm>
          <a:prstGeom prst="rect">
            <a:avLst/>
          </a:prstGeom>
        </p:spPr>
      </p:pic>
      <p:pic>
        <p:nvPicPr>
          <p:cNvPr id="11" name="Picture 10">
            <a:extLst>
              <a:ext uri="{FF2B5EF4-FFF2-40B4-BE49-F238E27FC236}">
                <a16:creationId xmlns:a16="http://schemas.microsoft.com/office/drawing/2014/main" id="{EC2BE560-EE4D-92AF-0A76-E7BEE349B69F}"/>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2" name="Chart 1">
            <a:extLst>
              <a:ext uri="{FF2B5EF4-FFF2-40B4-BE49-F238E27FC236}">
                <a16:creationId xmlns:a16="http://schemas.microsoft.com/office/drawing/2014/main" id="{10735839-75C2-5156-3830-3C399BBDEA09}"/>
              </a:ext>
            </a:extLst>
          </p:cNvPr>
          <p:cNvGraphicFramePr>
            <a:graphicFrameLocks/>
          </p:cNvGraphicFramePr>
          <p:nvPr>
            <p:extLst>
              <p:ext uri="{D42A27DB-BD31-4B8C-83A1-F6EECF244321}">
                <p14:modId xmlns:p14="http://schemas.microsoft.com/office/powerpoint/2010/main" val="3930392308"/>
              </p:ext>
            </p:extLst>
          </p:nvPr>
        </p:nvGraphicFramePr>
        <p:xfrm>
          <a:off x="591670" y="976967"/>
          <a:ext cx="5325035" cy="507402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EFB12781-FED0-9FC7-B3A5-16CF3469CAE5}"/>
              </a:ext>
            </a:extLst>
          </p:cNvPr>
          <p:cNvGraphicFramePr>
            <a:graphicFrameLocks/>
          </p:cNvGraphicFramePr>
          <p:nvPr>
            <p:extLst>
              <p:ext uri="{D42A27DB-BD31-4B8C-83A1-F6EECF244321}">
                <p14:modId xmlns:p14="http://schemas.microsoft.com/office/powerpoint/2010/main" val="1809109595"/>
              </p:ext>
            </p:extLst>
          </p:nvPr>
        </p:nvGraphicFramePr>
        <p:xfrm>
          <a:off x="6373905" y="976966"/>
          <a:ext cx="5325035" cy="48984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40352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730532"/>
          </a:xfrm>
        </p:spPr>
        <p:txBody>
          <a:bodyPr/>
          <a:lstStyle/>
          <a:p>
            <a:pPr algn="ctr"/>
            <a:r>
              <a:rPr lang="en-IN" b="1" i="0" dirty="0">
                <a:solidFill>
                  <a:schemeClr val="accent4"/>
                </a:solidFill>
                <a:effectLst/>
                <a:highlight>
                  <a:srgbClr val="FFFFFF"/>
                </a:highlight>
                <a:latin typeface="Bell MT" panose="02020503060305020303" pitchFamily="18" charset="0"/>
              </a:rPr>
              <a:t>Additional Questions </a:t>
            </a:r>
            <a:endParaRPr lang="en-US" dirty="0">
              <a:solidFill>
                <a:schemeClr val="accent4"/>
              </a:solidFill>
              <a:latin typeface="Bell MT" panose="02020503060305020303" pitchFamily="18" charset="0"/>
            </a:endParaRP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010F15DD-70ED-E017-46E1-46D3C4F635C0}"/>
              </a:ext>
            </a:extLst>
          </p:cNvPr>
          <p:cNvPicPr>
            <a:picLocks noChangeAspect="1"/>
          </p:cNvPicPr>
          <p:nvPr/>
        </p:nvPicPr>
        <p:blipFill>
          <a:blip r:embed="rId7"/>
          <a:stretch>
            <a:fillRect/>
          </a:stretch>
        </p:blipFill>
        <p:spPr>
          <a:xfrm>
            <a:off x="0" y="5312700"/>
            <a:ext cx="5191850" cy="1476581"/>
          </a:xfrm>
          <a:prstGeom prst="rect">
            <a:avLst/>
          </a:prstGeom>
        </p:spPr>
      </p:pic>
      <p:pic>
        <p:nvPicPr>
          <p:cNvPr id="13" name="Picture 12">
            <a:extLst>
              <a:ext uri="{FF2B5EF4-FFF2-40B4-BE49-F238E27FC236}">
                <a16:creationId xmlns:a16="http://schemas.microsoft.com/office/drawing/2014/main" id="{008DDEF2-3B2B-DD35-9762-ACA7B9B4BFB8}"/>
              </a:ext>
            </a:extLst>
          </p:cNvPr>
          <p:cNvPicPr>
            <a:picLocks noChangeAspect="1"/>
          </p:cNvPicPr>
          <p:nvPr/>
        </p:nvPicPr>
        <p:blipFill>
          <a:blip r:embed="rId8">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3" name="TextBox 2">
            <a:extLst>
              <a:ext uri="{FF2B5EF4-FFF2-40B4-BE49-F238E27FC236}">
                <a16:creationId xmlns:a16="http://schemas.microsoft.com/office/drawing/2014/main" id="{5F621CD3-0EB6-4188-8804-2D7441D90BE8}"/>
              </a:ext>
            </a:extLst>
          </p:cNvPr>
          <p:cNvSpPr txBox="1"/>
          <p:nvPr/>
        </p:nvSpPr>
        <p:spPr>
          <a:xfrm>
            <a:off x="143435" y="1712259"/>
            <a:ext cx="4823012" cy="923330"/>
          </a:xfrm>
          <a:prstGeom prst="rect">
            <a:avLst/>
          </a:prstGeom>
          <a:noFill/>
        </p:spPr>
        <p:txBody>
          <a:bodyPr wrap="square" rtlCol="0">
            <a:spAutoFit/>
          </a:bodyPr>
          <a:lstStyle/>
          <a:p>
            <a:pPr algn="just"/>
            <a:r>
              <a:rPr lang="en-US" b="1" dirty="0">
                <a:solidFill>
                  <a:schemeClr val="accent2"/>
                </a:solidFill>
                <a:latin typeface="Bell MT" panose="02020503060305020303" pitchFamily="18" charset="0"/>
              </a:rPr>
              <a:t>7. Query to get the top 5 bowlers who conceded maximum extra runs from the deliveries table.</a:t>
            </a:r>
            <a:endParaRPr lang="en-IN" b="1" dirty="0">
              <a:solidFill>
                <a:schemeClr val="accent2"/>
              </a:solidFill>
              <a:latin typeface="Bell MT" panose="02020503060305020303" pitchFamily="18" charset="0"/>
            </a:endParaRPr>
          </a:p>
        </p:txBody>
      </p:sp>
      <p:pic>
        <p:nvPicPr>
          <p:cNvPr id="8" name="Picture 7">
            <a:extLst>
              <a:ext uri="{FF2B5EF4-FFF2-40B4-BE49-F238E27FC236}">
                <a16:creationId xmlns:a16="http://schemas.microsoft.com/office/drawing/2014/main" id="{8AAF806F-AE30-3CB0-B820-4210E321EF04}"/>
              </a:ext>
            </a:extLst>
          </p:cNvPr>
          <p:cNvPicPr>
            <a:picLocks noChangeAspect="1"/>
          </p:cNvPicPr>
          <p:nvPr/>
        </p:nvPicPr>
        <p:blipFill rotWithShape="1">
          <a:blip r:embed="rId9"/>
          <a:srcRect l="19927" t="9543" r="24191" b="28462"/>
          <a:stretch/>
        </p:blipFill>
        <p:spPr>
          <a:xfrm>
            <a:off x="143435" y="2805953"/>
            <a:ext cx="5836024" cy="372143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BC1C1F4E-4F75-BA41-DCDB-96D8617043D5}"/>
              </a:ext>
            </a:extLst>
          </p:cNvPr>
          <p:cNvSpPr txBox="1"/>
          <p:nvPr/>
        </p:nvSpPr>
        <p:spPr>
          <a:xfrm>
            <a:off x="7131226" y="4608691"/>
            <a:ext cx="5012399" cy="1200329"/>
          </a:xfrm>
          <a:prstGeom prst="rect">
            <a:avLst/>
          </a:prstGeom>
          <a:noFill/>
        </p:spPr>
        <p:txBody>
          <a:bodyPr wrap="square" rtlCol="0">
            <a:spAutoFit/>
          </a:bodyPr>
          <a:lstStyle/>
          <a:p>
            <a:pPr algn="just"/>
            <a:r>
              <a:rPr lang="en-US" dirty="0">
                <a:solidFill>
                  <a:schemeClr val="accent4"/>
                </a:solidFill>
                <a:latin typeface="Bell MT" panose="02020503060305020303" pitchFamily="18" charset="0"/>
              </a:rPr>
              <a:t>8. Query to create a table named deliveries_v03 with all the columns of deliveries_v02 table and two additional column (named venue and match_date) of venue and date from table matches.</a:t>
            </a:r>
            <a:endParaRPr lang="en-IN" dirty="0">
              <a:solidFill>
                <a:schemeClr val="accent4"/>
              </a:solidFill>
              <a:latin typeface="Bell MT" panose="02020503060305020303" pitchFamily="18" charset="0"/>
            </a:endParaRPr>
          </a:p>
        </p:txBody>
      </p:sp>
      <p:pic>
        <p:nvPicPr>
          <p:cNvPr id="12" name="Picture 11">
            <a:extLst>
              <a:ext uri="{FF2B5EF4-FFF2-40B4-BE49-F238E27FC236}">
                <a16:creationId xmlns:a16="http://schemas.microsoft.com/office/drawing/2014/main" id="{DEF623B6-DEA3-BCC8-CB5F-4AE7C34D1DA7}"/>
              </a:ext>
            </a:extLst>
          </p:cNvPr>
          <p:cNvPicPr>
            <a:picLocks noChangeAspect="1"/>
          </p:cNvPicPr>
          <p:nvPr/>
        </p:nvPicPr>
        <p:blipFill rotWithShape="1">
          <a:blip r:embed="rId10"/>
          <a:srcRect l="19927" t="8758" r="15514" b="52680"/>
          <a:stretch/>
        </p:blipFill>
        <p:spPr>
          <a:xfrm>
            <a:off x="6204978" y="1055663"/>
            <a:ext cx="5843587" cy="3486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2361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B012F0-FE46-22B9-1776-4F55B945FB7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52CFB1D8-9C64-2E4B-7314-7DAA2C7ACF91}"/>
              </a:ext>
            </a:extLst>
          </p:cNvPr>
          <p:cNvPicPr>
            <a:picLocks noChangeAspect="1"/>
          </p:cNvPicPr>
          <p:nvPr/>
        </p:nvPicPr>
        <p:blipFill>
          <a:blip r:embed="rId2"/>
          <a:stretch>
            <a:fillRect/>
          </a:stretch>
        </p:blipFill>
        <p:spPr>
          <a:xfrm>
            <a:off x="0" y="5312700"/>
            <a:ext cx="5191850" cy="1476581"/>
          </a:xfrm>
          <a:prstGeom prst="rect">
            <a:avLst/>
          </a:prstGeom>
        </p:spPr>
      </p:pic>
      <p:pic>
        <p:nvPicPr>
          <p:cNvPr id="11" name="Picture 10">
            <a:extLst>
              <a:ext uri="{FF2B5EF4-FFF2-40B4-BE49-F238E27FC236}">
                <a16:creationId xmlns:a16="http://schemas.microsoft.com/office/drawing/2014/main" id="{EC2BE560-EE4D-92AF-0A76-E7BEE349B69F}"/>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2" name="Chart 1">
            <a:extLst>
              <a:ext uri="{FF2B5EF4-FFF2-40B4-BE49-F238E27FC236}">
                <a16:creationId xmlns:a16="http://schemas.microsoft.com/office/drawing/2014/main" id="{D9CF891F-3523-A751-0F01-054A92ECD38D}"/>
              </a:ext>
            </a:extLst>
          </p:cNvPr>
          <p:cNvGraphicFramePr>
            <a:graphicFrameLocks/>
          </p:cNvGraphicFramePr>
          <p:nvPr>
            <p:extLst>
              <p:ext uri="{D42A27DB-BD31-4B8C-83A1-F6EECF244321}">
                <p14:modId xmlns:p14="http://schemas.microsoft.com/office/powerpoint/2010/main" val="2293397554"/>
              </p:ext>
            </p:extLst>
          </p:nvPr>
        </p:nvGraphicFramePr>
        <p:xfrm>
          <a:off x="770964" y="999565"/>
          <a:ext cx="10076331" cy="51860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437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287489"/>
          </a:xfrm>
        </p:spPr>
        <p:txBody>
          <a:bodyPr/>
          <a:lstStyle/>
          <a:p>
            <a:pPr algn="ctr"/>
            <a:r>
              <a:rPr lang="en-IN" b="1" i="0" dirty="0">
                <a:solidFill>
                  <a:schemeClr val="accent4"/>
                </a:solidFill>
                <a:effectLst/>
                <a:highlight>
                  <a:srgbClr val="FFFFFF"/>
                </a:highlight>
                <a:latin typeface="Bell MT" panose="02020503060305020303" pitchFamily="18" charset="0"/>
              </a:rPr>
              <a:t>Additional Questions </a:t>
            </a:r>
            <a:endParaRPr lang="en-US" dirty="0">
              <a:solidFill>
                <a:schemeClr val="accent4"/>
              </a:solidFill>
              <a:latin typeface="Bell MT" panose="02020503060305020303" pitchFamily="18" charset="0"/>
            </a:endParaRP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010F15DD-70ED-E017-46E1-46D3C4F635C0}"/>
              </a:ext>
            </a:extLst>
          </p:cNvPr>
          <p:cNvPicPr>
            <a:picLocks noChangeAspect="1"/>
          </p:cNvPicPr>
          <p:nvPr/>
        </p:nvPicPr>
        <p:blipFill>
          <a:blip r:embed="rId7"/>
          <a:stretch>
            <a:fillRect/>
          </a:stretch>
        </p:blipFill>
        <p:spPr>
          <a:xfrm>
            <a:off x="0" y="5312700"/>
            <a:ext cx="5191850" cy="1476581"/>
          </a:xfrm>
          <a:prstGeom prst="rect">
            <a:avLst/>
          </a:prstGeom>
        </p:spPr>
      </p:pic>
      <p:pic>
        <p:nvPicPr>
          <p:cNvPr id="13" name="Picture 12">
            <a:extLst>
              <a:ext uri="{FF2B5EF4-FFF2-40B4-BE49-F238E27FC236}">
                <a16:creationId xmlns:a16="http://schemas.microsoft.com/office/drawing/2014/main" id="{008DDEF2-3B2B-DD35-9762-ACA7B9B4BFB8}"/>
              </a:ext>
            </a:extLst>
          </p:cNvPr>
          <p:cNvPicPr>
            <a:picLocks noChangeAspect="1"/>
          </p:cNvPicPr>
          <p:nvPr/>
        </p:nvPicPr>
        <p:blipFill>
          <a:blip r:embed="rId8">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3" name="TextBox 2">
            <a:extLst>
              <a:ext uri="{FF2B5EF4-FFF2-40B4-BE49-F238E27FC236}">
                <a16:creationId xmlns:a16="http://schemas.microsoft.com/office/drawing/2014/main" id="{C4F3E3B1-0087-A6F2-8545-E8857C19CC33}"/>
              </a:ext>
            </a:extLst>
          </p:cNvPr>
          <p:cNvSpPr txBox="1"/>
          <p:nvPr/>
        </p:nvSpPr>
        <p:spPr>
          <a:xfrm>
            <a:off x="98612" y="1667435"/>
            <a:ext cx="4930588" cy="923330"/>
          </a:xfrm>
          <a:prstGeom prst="rect">
            <a:avLst/>
          </a:prstGeom>
          <a:noFill/>
        </p:spPr>
        <p:txBody>
          <a:bodyPr wrap="square" rtlCol="0">
            <a:spAutoFit/>
          </a:bodyPr>
          <a:lstStyle/>
          <a:p>
            <a:pPr algn="just"/>
            <a:r>
              <a:rPr lang="en-US" b="1" dirty="0">
                <a:solidFill>
                  <a:schemeClr val="accent1"/>
                </a:solidFill>
                <a:latin typeface="Bell MT" panose="02020503060305020303" pitchFamily="18" charset="0"/>
              </a:rPr>
              <a:t> 9. Query to fetch the total runs scored for each venue and order it in the descending order of total runs scored.</a:t>
            </a:r>
            <a:endParaRPr lang="en-IN" b="1" dirty="0">
              <a:solidFill>
                <a:schemeClr val="accent1"/>
              </a:solidFill>
              <a:latin typeface="Bell MT" panose="02020503060305020303" pitchFamily="18" charset="0"/>
            </a:endParaRPr>
          </a:p>
        </p:txBody>
      </p:sp>
      <p:sp>
        <p:nvSpPr>
          <p:cNvPr id="7" name="TextBox 6">
            <a:extLst>
              <a:ext uri="{FF2B5EF4-FFF2-40B4-BE49-F238E27FC236}">
                <a16:creationId xmlns:a16="http://schemas.microsoft.com/office/drawing/2014/main" id="{9A82BC1C-7EDF-7344-1E18-4616252C39A9}"/>
              </a:ext>
            </a:extLst>
          </p:cNvPr>
          <p:cNvSpPr txBox="1"/>
          <p:nvPr/>
        </p:nvSpPr>
        <p:spPr>
          <a:xfrm>
            <a:off x="7144871" y="4724400"/>
            <a:ext cx="4998754" cy="923330"/>
          </a:xfrm>
          <a:prstGeom prst="rect">
            <a:avLst/>
          </a:prstGeom>
          <a:noFill/>
        </p:spPr>
        <p:txBody>
          <a:bodyPr wrap="square" rtlCol="0">
            <a:spAutoFit/>
          </a:bodyPr>
          <a:lstStyle/>
          <a:p>
            <a:pPr algn="just"/>
            <a:r>
              <a:rPr lang="en-US" b="1" dirty="0">
                <a:solidFill>
                  <a:schemeClr val="accent4"/>
                </a:solidFill>
                <a:latin typeface="Bell MT" panose="02020503060305020303" pitchFamily="18" charset="0"/>
              </a:rPr>
              <a:t> 10. Query to fetch the year-wise total runs scored at Eden Gardens and order it in the descending order of total runs scored.</a:t>
            </a:r>
          </a:p>
        </p:txBody>
      </p:sp>
      <p:pic>
        <p:nvPicPr>
          <p:cNvPr id="10" name="Picture 9">
            <a:extLst>
              <a:ext uri="{FF2B5EF4-FFF2-40B4-BE49-F238E27FC236}">
                <a16:creationId xmlns:a16="http://schemas.microsoft.com/office/drawing/2014/main" id="{2F6AB29C-D41A-269F-BDA0-361276173CAB}"/>
              </a:ext>
            </a:extLst>
          </p:cNvPr>
          <p:cNvPicPr>
            <a:picLocks noChangeAspect="1"/>
          </p:cNvPicPr>
          <p:nvPr/>
        </p:nvPicPr>
        <p:blipFill rotWithShape="1">
          <a:blip r:embed="rId9"/>
          <a:srcRect l="19706" t="8758" r="21544" b="5866"/>
          <a:stretch/>
        </p:blipFill>
        <p:spPr>
          <a:xfrm>
            <a:off x="48375" y="2734235"/>
            <a:ext cx="6047625" cy="409514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B4F0CDB-AD77-3C4F-1D24-62768897D221}"/>
              </a:ext>
            </a:extLst>
          </p:cNvPr>
          <p:cNvPicPr>
            <a:picLocks noChangeAspect="1"/>
          </p:cNvPicPr>
          <p:nvPr/>
        </p:nvPicPr>
        <p:blipFill rotWithShape="1">
          <a:blip r:embed="rId10"/>
          <a:srcRect l="19484" t="9543" r="15872" b="13333"/>
          <a:stretch/>
        </p:blipFill>
        <p:spPr>
          <a:xfrm>
            <a:off x="6142225" y="761814"/>
            <a:ext cx="5951163" cy="3846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8659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B012F0-FE46-22B9-1776-4F55B945FB7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52CFB1D8-9C64-2E4B-7314-7DAA2C7ACF91}"/>
              </a:ext>
            </a:extLst>
          </p:cNvPr>
          <p:cNvPicPr>
            <a:picLocks noChangeAspect="1"/>
          </p:cNvPicPr>
          <p:nvPr/>
        </p:nvPicPr>
        <p:blipFill>
          <a:blip r:embed="rId2"/>
          <a:stretch>
            <a:fillRect/>
          </a:stretch>
        </p:blipFill>
        <p:spPr>
          <a:xfrm>
            <a:off x="0" y="5312700"/>
            <a:ext cx="5191850" cy="1476581"/>
          </a:xfrm>
          <a:prstGeom prst="rect">
            <a:avLst/>
          </a:prstGeom>
        </p:spPr>
      </p:pic>
      <p:pic>
        <p:nvPicPr>
          <p:cNvPr id="11" name="Picture 10">
            <a:extLst>
              <a:ext uri="{FF2B5EF4-FFF2-40B4-BE49-F238E27FC236}">
                <a16:creationId xmlns:a16="http://schemas.microsoft.com/office/drawing/2014/main" id="{EC2BE560-EE4D-92AF-0A76-E7BEE349B69F}"/>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2" name="Chart 1">
            <a:extLst>
              <a:ext uri="{FF2B5EF4-FFF2-40B4-BE49-F238E27FC236}">
                <a16:creationId xmlns:a16="http://schemas.microsoft.com/office/drawing/2014/main" id="{BEDA7BEA-D7D1-EB37-3AE7-15F8CC46D3F5}"/>
              </a:ext>
            </a:extLst>
          </p:cNvPr>
          <p:cNvGraphicFramePr>
            <a:graphicFrameLocks/>
          </p:cNvGraphicFramePr>
          <p:nvPr>
            <p:extLst>
              <p:ext uri="{D42A27DB-BD31-4B8C-83A1-F6EECF244321}">
                <p14:modId xmlns:p14="http://schemas.microsoft.com/office/powerpoint/2010/main" val="511214487"/>
              </p:ext>
            </p:extLst>
          </p:nvPr>
        </p:nvGraphicFramePr>
        <p:xfrm>
          <a:off x="1048870" y="634252"/>
          <a:ext cx="9699812" cy="55894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6525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2C5D74-7E71-4488-B3EF-73A86F046614}"/>
              </a:ext>
            </a:extLst>
          </p:cNvPr>
          <p:cNvSpPr>
            <a:spLocks noGrp="1"/>
          </p:cNvSpPr>
          <p:nvPr>
            <p:ph type="title"/>
          </p:nvPr>
        </p:nvSpPr>
        <p:spPr/>
        <p:txBody>
          <a:bodyPr/>
          <a:lstStyle/>
          <a:p>
            <a:r>
              <a:rPr lang="en-US" dirty="0"/>
              <a:t>Thank you</a:t>
            </a:r>
          </a:p>
        </p:txBody>
      </p:sp>
      <p:pic>
        <p:nvPicPr>
          <p:cNvPr id="6" name="Picture Placeholder 17">
            <a:extLst>
              <a:ext uri="{FF2B5EF4-FFF2-40B4-BE49-F238E27FC236}">
                <a16:creationId xmlns:a16="http://schemas.microsoft.com/office/drawing/2014/main" id="{17A7AC35-FCB4-F468-AC07-810A7D09E5DA}"/>
              </a:ext>
            </a:extLst>
          </p:cNvPr>
          <p:cNvPicPr>
            <a:picLocks noGrp="1" noChangeAspect="1"/>
          </p:cNvPicPr>
          <p:nvPr>
            <p:ph type="pic" sz="quarter" idx="10"/>
          </p:nvPr>
        </p:nvPicPr>
        <p:blipFill>
          <a:blip r:embed="rId3"/>
          <a:srcRect l="12500" r="12500"/>
          <a:stretch>
            <a:fillRect/>
          </a:stretch>
        </p:blipFill>
        <p:spPr>
          <a:xfrm>
            <a:off x="711200" y="728663"/>
            <a:ext cx="5305425" cy="5305425"/>
          </a:xfrm>
        </p:spPr>
      </p:pic>
      <p:pic>
        <p:nvPicPr>
          <p:cNvPr id="8" name="Picture 7">
            <a:extLst>
              <a:ext uri="{FF2B5EF4-FFF2-40B4-BE49-F238E27FC236}">
                <a16:creationId xmlns:a16="http://schemas.microsoft.com/office/drawing/2014/main" id="{EAC9AF3D-75DC-5B08-A5A9-F113A1D8DC57}"/>
              </a:ext>
            </a:extLst>
          </p:cNvPr>
          <p:cNvPicPr>
            <a:picLocks noChangeAspect="1"/>
          </p:cNvPicPr>
          <p:nvPr/>
        </p:nvPicPr>
        <p:blipFill>
          <a:blip r:embed="rId4"/>
          <a:stretch>
            <a:fillRect/>
          </a:stretch>
        </p:blipFill>
        <p:spPr>
          <a:xfrm>
            <a:off x="6016625" y="1361969"/>
            <a:ext cx="5191850" cy="1476581"/>
          </a:xfrm>
          <a:prstGeom prst="rect">
            <a:avLst/>
          </a:prstGeom>
        </p:spPr>
      </p:pic>
      <p:pic>
        <p:nvPicPr>
          <p:cNvPr id="14" name="Picture 13">
            <a:extLst>
              <a:ext uri="{FF2B5EF4-FFF2-40B4-BE49-F238E27FC236}">
                <a16:creationId xmlns:a16="http://schemas.microsoft.com/office/drawing/2014/main" id="{903C66ED-5673-85C1-71CA-398308DA2C48}"/>
              </a:ext>
            </a:extLst>
          </p:cNvPr>
          <p:cNvPicPr>
            <a:picLocks noChangeAspect="1"/>
          </p:cNvPicPr>
          <p:nvPr/>
        </p:nvPicPr>
        <p:blipFill>
          <a:blip r:embed="rId4"/>
          <a:stretch>
            <a:fillRect/>
          </a:stretch>
        </p:blipFill>
        <p:spPr>
          <a:xfrm>
            <a:off x="6288950" y="4226490"/>
            <a:ext cx="5191850" cy="1476581"/>
          </a:xfrm>
          <a:prstGeom prst="rect">
            <a:avLst/>
          </a:prstGeom>
        </p:spPr>
      </p:pic>
      <p:pic>
        <p:nvPicPr>
          <p:cNvPr id="15" name="Picture 14">
            <a:extLst>
              <a:ext uri="{FF2B5EF4-FFF2-40B4-BE49-F238E27FC236}">
                <a16:creationId xmlns:a16="http://schemas.microsoft.com/office/drawing/2014/main" id="{D09BFE3F-95BF-C626-F690-850DCA754BDC}"/>
              </a:ext>
            </a:extLst>
          </p:cNvPr>
          <p:cNvPicPr>
            <a:picLocks noChangeAspect="1"/>
          </p:cNvPicPr>
          <p:nvPr/>
        </p:nvPicPr>
        <p:blipFill>
          <a:blip r:embed="rId5">
            <a:duotone>
              <a:schemeClr val="accent5">
                <a:shade val="45000"/>
                <a:satMod val="135000"/>
              </a:schemeClr>
              <a:prstClr val="white"/>
            </a:duotone>
          </a:blip>
          <a:stretch>
            <a:fillRect/>
          </a:stretch>
        </p:blipFill>
        <p:spPr>
          <a:xfrm>
            <a:off x="11161059" y="5875434"/>
            <a:ext cx="982566" cy="982566"/>
          </a:xfrm>
          <a:prstGeom prst="rect">
            <a:avLst/>
          </a:prstGeom>
        </p:spPr>
      </p:pic>
    </p:spTree>
    <p:extLst>
      <p:ext uri="{BB962C8B-B14F-4D97-AF65-F5344CB8AC3E}">
        <p14:creationId xmlns:p14="http://schemas.microsoft.com/office/powerpoint/2010/main" val="292880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DDF26E-9725-DD87-E9D2-1350E547C3CE}"/>
              </a:ext>
            </a:extLst>
          </p:cNvPr>
          <p:cNvSpPr>
            <a:spLocks noGrp="1"/>
          </p:cNvSpPr>
          <p:nvPr>
            <p:ph type="sldNum" sz="quarter" idx="12"/>
          </p:nvPr>
        </p:nvSpPr>
        <p:spPr/>
        <p:txBody>
          <a:bodyPr/>
          <a:lstStyle/>
          <a:p>
            <a:fld id="{9EC71654-96A5-4280-94F3-931C61A9F92C}" type="slidenum">
              <a:rPr lang="en-US" noProof="0" smtClean="0"/>
              <a:pPr/>
              <a:t>3</a:t>
            </a:fld>
            <a:endParaRPr lang="en-US" noProof="0" dirty="0"/>
          </a:p>
        </p:txBody>
      </p:sp>
      <p:pic>
        <p:nvPicPr>
          <p:cNvPr id="4" name="Picture 3">
            <a:extLst>
              <a:ext uri="{FF2B5EF4-FFF2-40B4-BE49-F238E27FC236}">
                <a16:creationId xmlns:a16="http://schemas.microsoft.com/office/drawing/2014/main" id="{12A62612-1890-5798-946F-01293CC7512C}"/>
              </a:ext>
            </a:extLst>
          </p:cNvPr>
          <p:cNvPicPr>
            <a:picLocks noChangeAspect="1"/>
          </p:cNvPicPr>
          <p:nvPr/>
        </p:nvPicPr>
        <p:blipFill>
          <a:blip r:embed="rId2"/>
          <a:stretch>
            <a:fillRect/>
          </a:stretch>
        </p:blipFill>
        <p:spPr>
          <a:xfrm>
            <a:off x="0" y="5312700"/>
            <a:ext cx="5191850" cy="1476581"/>
          </a:xfrm>
          <a:prstGeom prst="rect">
            <a:avLst/>
          </a:prstGeom>
        </p:spPr>
      </p:pic>
      <p:pic>
        <p:nvPicPr>
          <p:cNvPr id="5" name="Picture 4">
            <a:extLst>
              <a:ext uri="{FF2B5EF4-FFF2-40B4-BE49-F238E27FC236}">
                <a16:creationId xmlns:a16="http://schemas.microsoft.com/office/drawing/2014/main" id="{9BC53B8C-096F-C541-DD67-B14E74B15EC8}"/>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6" name="TextBox 5">
            <a:extLst>
              <a:ext uri="{FF2B5EF4-FFF2-40B4-BE49-F238E27FC236}">
                <a16:creationId xmlns:a16="http://schemas.microsoft.com/office/drawing/2014/main" id="{0F0A604B-32C4-D455-6123-9C01F5AC072C}"/>
              </a:ext>
            </a:extLst>
          </p:cNvPr>
          <p:cNvSpPr txBox="1"/>
          <p:nvPr/>
        </p:nvSpPr>
        <p:spPr>
          <a:xfrm>
            <a:off x="170330" y="205889"/>
            <a:ext cx="11714669" cy="1077218"/>
          </a:xfrm>
          <a:prstGeom prst="rect">
            <a:avLst/>
          </a:prstGeom>
          <a:noFill/>
        </p:spPr>
        <p:txBody>
          <a:bodyPr wrap="square">
            <a:spAutoFit/>
          </a:bodyPr>
          <a:lstStyle/>
          <a:p>
            <a:pPr algn="ctr"/>
            <a:r>
              <a:rPr lang="en-IN" sz="3200" b="1" dirty="0">
                <a:solidFill>
                  <a:schemeClr val="accent4"/>
                </a:solidFill>
                <a:latin typeface="Bell MT" panose="02020503060305020303" pitchFamily="18" charset="0"/>
              </a:rPr>
              <a:t>Query run-Player with high strike rate with more than 500 balls faced.</a:t>
            </a:r>
          </a:p>
        </p:txBody>
      </p:sp>
      <p:pic>
        <p:nvPicPr>
          <p:cNvPr id="8" name="Picture 7">
            <a:extLst>
              <a:ext uri="{FF2B5EF4-FFF2-40B4-BE49-F238E27FC236}">
                <a16:creationId xmlns:a16="http://schemas.microsoft.com/office/drawing/2014/main" id="{7579A2BB-104B-DD89-788C-B5DE4A44B34E}"/>
              </a:ext>
            </a:extLst>
          </p:cNvPr>
          <p:cNvPicPr>
            <a:picLocks noChangeAspect="1"/>
          </p:cNvPicPr>
          <p:nvPr/>
        </p:nvPicPr>
        <p:blipFill rotWithShape="1">
          <a:blip r:embed="rId4"/>
          <a:srcRect l="19937" t="13562" r="13225" b="50456"/>
          <a:stretch/>
        </p:blipFill>
        <p:spPr>
          <a:xfrm>
            <a:off x="2264275" y="1399648"/>
            <a:ext cx="7663449" cy="44757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853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5C140A-5246-47E7-A306-854BE826D375}"/>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pic>
        <p:nvPicPr>
          <p:cNvPr id="4" name="Picture 3">
            <a:extLst>
              <a:ext uri="{FF2B5EF4-FFF2-40B4-BE49-F238E27FC236}">
                <a16:creationId xmlns:a16="http://schemas.microsoft.com/office/drawing/2014/main" id="{309E6585-02D2-D340-7A8E-92713CAFEF30}"/>
              </a:ext>
            </a:extLst>
          </p:cNvPr>
          <p:cNvPicPr>
            <a:picLocks noChangeAspect="1"/>
          </p:cNvPicPr>
          <p:nvPr/>
        </p:nvPicPr>
        <p:blipFill>
          <a:blip r:embed="rId2"/>
          <a:stretch>
            <a:fillRect/>
          </a:stretch>
        </p:blipFill>
        <p:spPr>
          <a:xfrm>
            <a:off x="0" y="5312700"/>
            <a:ext cx="5191850" cy="1476581"/>
          </a:xfrm>
          <a:prstGeom prst="rect">
            <a:avLst/>
          </a:prstGeom>
        </p:spPr>
      </p:pic>
      <p:pic>
        <p:nvPicPr>
          <p:cNvPr id="5" name="Picture 4">
            <a:extLst>
              <a:ext uri="{FF2B5EF4-FFF2-40B4-BE49-F238E27FC236}">
                <a16:creationId xmlns:a16="http://schemas.microsoft.com/office/drawing/2014/main" id="{8D8D7DA6-ED26-5A38-6388-72F9E321F90A}"/>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6" name="Table 5">
            <a:extLst>
              <a:ext uri="{FF2B5EF4-FFF2-40B4-BE49-F238E27FC236}">
                <a16:creationId xmlns:a16="http://schemas.microsoft.com/office/drawing/2014/main" id="{A05ED90E-398D-B322-F832-1E906004C375}"/>
              </a:ext>
            </a:extLst>
          </p:cNvPr>
          <p:cNvGraphicFramePr>
            <a:graphicFrameLocks noGrp="1"/>
          </p:cNvGraphicFramePr>
          <p:nvPr>
            <p:extLst>
              <p:ext uri="{D42A27DB-BD31-4B8C-83A1-F6EECF244321}">
                <p14:modId xmlns:p14="http://schemas.microsoft.com/office/powerpoint/2010/main" val="3895191529"/>
              </p:ext>
            </p:extLst>
          </p:nvPr>
        </p:nvGraphicFramePr>
        <p:xfrm>
          <a:off x="7062905" y="1215908"/>
          <a:ext cx="4884848" cy="4674700"/>
        </p:xfrm>
        <a:graphic>
          <a:graphicData uri="http://schemas.openxmlformats.org/drawingml/2006/table">
            <a:tbl>
              <a:tblPr firstRow="1" bandRow="1">
                <a:tableStyleId>{00A15C55-8517-42AA-B614-E9B94910E393}</a:tableStyleId>
              </a:tblPr>
              <a:tblGrid>
                <a:gridCol w="1221212">
                  <a:extLst>
                    <a:ext uri="{9D8B030D-6E8A-4147-A177-3AD203B41FA5}">
                      <a16:colId xmlns:a16="http://schemas.microsoft.com/office/drawing/2014/main" val="260281925"/>
                    </a:ext>
                  </a:extLst>
                </a:gridCol>
                <a:gridCol w="1221212">
                  <a:extLst>
                    <a:ext uri="{9D8B030D-6E8A-4147-A177-3AD203B41FA5}">
                      <a16:colId xmlns:a16="http://schemas.microsoft.com/office/drawing/2014/main" val="1285656304"/>
                    </a:ext>
                  </a:extLst>
                </a:gridCol>
                <a:gridCol w="1221212">
                  <a:extLst>
                    <a:ext uri="{9D8B030D-6E8A-4147-A177-3AD203B41FA5}">
                      <a16:colId xmlns:a16="http://schemas.microsoft.com/office/drawing/2014/main" val="2967210930"/>
                    </a:ext>
                  </a:extLst>
                </a:gridCol>
                <a:gridCol w="1221212">
                  <a:extLst>
                    <a:ext uri="{9D8B030D-6E8A-4147-A177-3AD203B41FA5}">
                      <a16:colId xmlns:a16="http://schemas.microsoft.com/office/drawing/2014/main" val="799093545"/>
                    </a:ext>
                  </a:extLst>
                </a:gridCol>
              </a:tblGrid>
              <a:tr h="424036">
                <a:tc>
                  <a:txBody>
                    <a:bodyPr/>
                    <a:lstStyle/>
                    <a:p>
                      <a:pPr algn="ctr" fontAlgn="b"/>
                      <a:r>
                        <a:rPr lang="en-IN" sz="1400" b="1" i="0" u="none" strike="noStrike" dirty="0">
                          <a:solidFill>
                            <a:schemeClr val="bg1"/>
                          </a:solidFill>
                          <a:effectLst/>
                          <a:latin typeface="Bell MT" panose="02020503060305020303" pitchFamily="18" charset="0"/>
                        </a:rPr>
                        <a:t>Batsman</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Total Balls Played</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Total Runs</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Strike Rate</a:t>
                      </a:r>
                    </a:p>
                  </a:txBody>
                  <a:tcPr marL="7620" marR="7620" marT="7620" marB="0" anchor="b"/>
                </a:tc>
                <a:extLst>
                  <a:ext uri="{0D108BD9-81ED-4DB2-BD59-A6C34878D82A}">
                    <a16:rowId xmlns:a16="http://schemas.microsoft.com/office/drawing/2014/main" val="1991465034"/>
                  </a:ext>
                </a:extLst>
              </a:tr>
              <a:tr h="424036">
                <a:tc>
                  <a:txBody>
                    <a:bodyPr/>
                    <a:lstStyle/>
                    <a:p>
                      <a:pPr algn="ctr" fontAlgn="b"/>
                      <a:r>
                        <a:rPr lang="en-IN" sz="1400" b="1" i="0" u="none" strike="noStrike">
                          <a:solidFill>
                            <a:srgbClr val="000000"/>
                          </a:solidFill>
                          <a:effectLst/>
                          <a:latin typeface="Bell MT" panose="02020503060305020303" pitchFamily="18" charset="0"/>
                        </a:rPr>
                        <a:t>AD Russell</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832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1517</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182.33</a:t>
                      </a:r>
                    </a:p>
                  </a:txBody>
                  <a:tcPr marL="7620" marR="7620" marT="7620" marB="0" anchor="b"/>
                </a:tc>
                <a:extLst>
                  <a:ext uri="{0D108BD9-81ED-4DB2-BD59-A6C34878D82A}">
                    <a16:rowId xmlns:a16="http://schemas.microsoft.com/office/drawing/2014/main" val="1985320750"/>
                  </a:ext>
                </a:extLst>
              </a:tr>
              <a:tr h="424036">
                <a:tc>
                  <a:txBody>
                    <a:bodyPr/>
                    <a:lstStyle/>
                    <a:p>
                      <a:pPr algn="ctr" fontAlgn="b"/>
                      <a:r>
                        <a:rPr lang="en-IN" sz="1400" b="1" i="0" u="none" strike="noStrike">
                          <a:solidFill>
                            <a:srgbClr val="000000"/>
                          </a:solidFill>
                          <a:effectLst/>
                          <a:latin typeface="Bell MT" panose="02020503060305020303" pitchFamily="18" charset="0"/>
                        </a:rPr>
                        <a:t>SP Narine</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543</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892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164.27</a:t>
                      </a:r>
                    </a:p>
                  </a:txBody>
                  <a:tcPr marL="7620" marR="7620" marT="7620" marB="0" anchor="b"/>
                </a:tc>
                <a:extLst>
                  <a:ext uri="{0D108BD9-81ED-4DB2-BD59-A6C34878D82A}">
                    <a16:rowId xmlns:a16="http://schemas.microsoft.com/office/drawing/2014/main" val="3142164686"/>
                  </a:ext>
                </a:extLst>
              </a:tr>
              <a:tr h="424036">
                <a:tc>
                  <a:txBody>
                    <a:bodyPr/>
                    <a:lstStyle/>
                    <a:p>
                      <a:pPr algn="ctr" fontAlgn="b"/>
                      <a:r>
                        <a:rPr lang="en-IN" sz="1400" b="1" i="0" u="none" strike="noStrike" dirty="0">
                          <a:solidFill>
                            <a:srgbClr val="000000"/>
                          </a:solidFill>
                          <a:effectLst/>
                          <a:latin typeface="Bell MT" panose="02020503060305020303" pitchFamily="18" charset="0"/>
                        </a:rPr>
                        <a:t>HH Pandya</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847</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1349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159.27</a:t>
                      </a:r>
                    </a:p>
                  </a:txBody>
                  <a:tcPr marL="7620" marR="7620" marT="7620" marB="0" anchor="b"/>
                </a:tc>
                <a:extLst>
                  <a:ext uri="{0D108BD9-81ED-4DB2-BD59-A6C34878D82A}">
                    <a16:rowId xmlns:a16="http://schemas.microsoft.com/office/drawing/2014/main" val="3450296451"/>
                  </a:ext>
                </a:extLst>
              </a:tr>
              <a:tr h="424036">
                <a:tc>
                  <a:txBody>
                    <a:bodyPr/>
                    <a:lstStyle/>
                    <a:p>
                      <a:pPr algn="ctr" fontAlgn="b"/>
                      <a:r>
                        <a:rPr lang="en-IN" sz="1400" b="1" i="0" u="none" strike="noStrike">
                          <a:solidFill>
                            <a:srgbClr val="000000"/>
                          </a:solidFill>
                          <a:effectLst/>
                          <a:latin typeface="Bell MT" panose="02020503060305020303" pitchFamily="18" charset="0"/>
                        </a:rPr>
                        <a:t>V Sehwag</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1755</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2728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155.44</a:t>
                      </a:r>
                    </a:p>
                  </a:txBody>
                  <a:tcPr marL="7620" marR="7620" marT="7620" marB="0" anchor="b"/>
                </a:tc>
                <a:extLst>
                  <a:ext uri="{0D108BD9-81ED-4DB2-BD59-A6C34878D82A}">
                    <a16:rowId xmlns:a16="http://schemas.microsoft.com/office/drawing/2014/main" val="868433403"/>
                  </a:ext>
                </a:extLst>
              </a:tr>
              <a:tr h="424036">
                <a:tc>
                  <a:txBody>
                    <a:bodyPr/>
                    <a:lstStyle/>
                    <a:p>
                      <a:pPr algn="ctr" fontAlgn="b"/>
                      <a:r>
                        <a:rPr lang="en-IN" sz="1400" b="1" i="0" u="none" strike="noStrike">
                          <a:solidFill>
                            <a:srgbClr val="000000"/>
                          </a:solidFill>
                          <a:effectLst/>
                          <a:latin typeface="Bell MT" panose="02020503060305020303" pitchFamily="18" charset="0"/>
                        </a:rPr>
                        <a:t>GJ Maxwell</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973</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1505</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154.68</a:t>
                      </a:r>
                    </a:p>
                  </a:txBody>
                  <a:tcPr marL="7620" marR="7620" marT="7620" marB="0" anchor="b"/>
                </a:tc>
                <a:extLst>
                  <a:ext uri="{0D108BD9-81ED-4DB2-BD59-A6C34878D82A}">
                    <a16:rowId xmlns:a16="http://schemas.microsoft.com/office/drawing/2014/main" val="2174043801"/>
                  </a:ext>
                </a:extLst>
              </a:tr>
              <a:tr h="424036">
                <a:tc>
                  <a:txBody>
                    <a:bodyPr/>
                    <a:lstStyle/>
                    <a:p>
                      <a:pPr algn="ctr" fontAlgn="b"/>
                      <a:r>
                        <a:rPr lang="en-IN" sz="1400" b="1" i="0" u="none" strike="noStrike">
                          <a:solidFill>
                            <a:srgbClr val="000000"/>
                          </a:solidFill>
                          <a:effectLst/>
                          <a:latin typeface="Bell MT" panose="02020503060305020303" pitchFamily="18" charset="0"/>
                        </a:rPr>
                        <a:t>RR Pant</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1368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2079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151.97</a:t>
                      </a:r>
                    </a:p>
                  </a:txBody>
                  <a:tcPr marL="7620" marR="7620" marT="7620" marB="0" anchor="b"/>
                </a:tc>
                <a:extLst>
                  <a:ext uri="{0D108BD9-81ED-4DB2-BD59-A6C34878D82A}">
                    <a16:rowId xmlns:a16="http://schemas.microsoft.com/office/drawing/2014/main" val="554301445"/>
                  </a:ext>
                </a:extLst>
              </a:tr>
              <a:tr h="424036">
                <a:tc>
                  <a:txBody>
                    <a:bodyPr/>
                    <a:lstStyle/>
                    <a:p>
                      <a:pPr algn="ctr" fontAlgn="b"/>
                      <a:r>
                        <a:rPr lang="en-IN" sz="1400" b="1" i="0" u="none" strike="noStrike">
                          <a:solidFill>
                            <a:srgbClr val="000000"/>
                          </a:solidFill>
                          <a:effectLst/>
                          <a:latin typeface="Bell MT" panose="02020503060305020303" pitchFamily="18" charset="0"/>
                        </a:rPr>
                        <a:t>AB de Villiers</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3192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4849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151.91</a:t>
                      </a:r>
                    </a:p>
                  </a:txBody>
                  <a:tcPr marL="7620" marR="7620" marT="7620" marB="0" anchor="b"/>
                </a:tc>
                <a:extLst>
                  <a:ext uri="{0D108BD9-81ED-4DB2-BD59-A6C34878D82A}">
                    <a16:rowId xmlns:a16="http://schemas.microsoft.com/office/drawing/2014/main" val="2588812243"/>
                  </a:ext>
                </a:extLst>
              </a:tr>
              <a:tr h="424036">
                <a:tc>
                  <a:txBody>
                    <a:bodyPr/>
                    <a:lstStyle/>
                    <a:p>
                      <a:pPr algn="ctr" fontAlgn="b"/>
                      <a:r>
                        <a:rPr lang="en-IN" sz="1400" b="1" i="0" u="none" strike="noStrike">
                          <a:solidFill>
                            <a:srgbClr val="000000"/>
                          </a:solidFill>
                          <a:effectLst/>
                          <a:latin typeface="Bell MT" panose="02020503060305020303" pitchFamily="18" charset="0"/>
                        </a:rPr>
                        <a:t>CH Gayle</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3179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4772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150.11</a:t>
                      </a:r>
                    </a:p>
                  </a:txBody>
                  <a:tcPr marL="7620" marR="7620" marT="7620" marB="0" anchor="b"/>
                </a:tc>
                <a:extLst>
                  <a:ext uri="{0D108BD9-81ED-4DB2-BD59-A6C34878D82A}">
                    <a16:rowId xmlns:a16="http://schemas.microsoft.com/office/drawing/2014/main" val="1274761594"/>
                  </a:ext>
                </a:extLst>
              </a:tr>
              <a:tr h="424036">
                <a:tc>
                  <a:txBody>
                    <a:bodyPr/>
                    <a:lstStyle/>
                    <a:p>
                      <a:pPr algn="ctr" fontAlgn="b"/>
                      <a:r>
                        <a:rPr lang="en-IN" sz="1400" b="1" i="0" u="none" strike="noStrike">
                          <a:solidFill>
                            <a:srgbClr val="000000"/>
                          </a:solidFill>
                          <a:effectLst/>
                          <a:latin typeface="Bell MT" panose="02020503060305020303" pitchFamily="18" charset="0"/>
                        </a:rPr>
                        <a:t>KA Pollard</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2017</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3023</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149.88</a:t>
                      </a:r>
                    </a:p>
                  </a:txBody>
                  <a:tcPr marL="7620" marR="7620" marT="7620" marB="0" anchor="b"/>
                </a:tc>
                <a:extLst>
                  <a:ext uri="{0D108BD9-81ED-4DB2-BD59-A6C34878D82A}">
                    <a16:rowId xmlns:a16="http://schemas.microsoft.com/office/drawing/2014/main" val="3727042726"/>
                  </a:ext>
                </a:extLst>
              </a:tr>
              <a:tr h="424036">
                <a:tc>
                  <a:txBody>
                    <a:bodyPr/>
                    <a:lstStyle/>
                    <a:p>
                      <a:pPr algn="ctr" fontAlgn="b"/>
                      <a:r>
                        <a:rPr lang="en-IN" sz="1400" b="1" i="0" u="none" strike="noStrike">
                          <a:solidFill>
                            <a:srgbClr val="000000"/>
                          </a:solidFill>
                          <a:effectLst/>
                          <a:latin typeface="Bell MT" panose="02020503060305020303" pitchFamily="18" charset="0"/>
                        </a:rPr>
                        <a:t>JC Buttler</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1146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1714</a:t>
                      </a:r>
                    </a:p>
                  </a:txBody>
                  <a:tcPr marL="7620" marR="7620" marT="7620" marB="0" anchor="b"/>
                </a:tc>
                <a:tc>
                  <a:txBody>
                    <a:bodyPr/>
                    <a:lstStyle/>
                    <a:p>
                      <a:pPr algn="ctr" fontAlgn="b"/>
                      <a:r>
                        <a:rPr lang="en-IN" sz="1400" b="1" i="0" u="none" strike="noStrike" dirty="0">
                          <a:solidFill>
                            <a:srgbClr val="000000"/>
                          </a:solidFill>
                          <a:effectLst/>
                          <a:latin typeface="Bell MT" panose="02020503060305020303" pitchFamily="18" charset="0"/>
                        </a:rPr>
                        <a:t>149.56</a:t>
                      </a:r>
                    </a:p>
                  </a:txBody>
                  <a:tcPr marL="7620" marR="7620" marT="7620" marB="0" anchor="b"/>
                </a:tc>
                <a:extLst>
                  <a:ext uri="{0D108BD9-81ED-4DB2-BD59-A6C34878D82A}">
                    <a16:rowId xmlns:a16="http://schemas.microsoft.com/office/drawing/2014/main" val="1062654147"/>
                  </a:ext>
                </a:extLst>
              </a:tr>
            </a:tbl>
          </a:graphicData>
        </a:graphic>
      </p:graphicFrame>
      <p:graphicFrame>
        <p:nvGraphicFramePr>
          <p:cNvPr id="7" name="Chart 6">
            <a:extLst>
              <a:ext uri="{FF2B5EF4-FFF2-40B4-BE49-F238E27FC236}">
                <a16:creationId xmlns:a16="http://schemas.microsoft.com/office/drawing/2014/main" id="{A3EB5AB5-E148-3539-9DE1-3F4421178D51}"/>
              </a:ext>
            </a:extLst>
          </p:cNvPr>
          <p:cNvGraphicFramePr>
            <a:graphicFrameLocks/>
          </p:cNvGraphicFramePr>
          <p:nvPr>
            <p:extLst>
              <p:ext uri="{D42A27DB-BD31-4B8C-83A1-F6EECF244321}">
                <p14:modId xmlns:p14="http://schemas.microsoft.com/office/powerpoint/2010/main" val="2299512969"/>
              </p:ext>
            </p:extLst>
          </p:nvPr>
        </p:nvGraphicFramePr>
        <p:xfrm>
          <a:off x="170330" y="1200735"/>
          <a:ext cx="6606540" cy="4674699"/>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FA86CD4B-E5DD-E596-EA9A-8D3CA04DFE4A}"/>
              </a:ext>
            </a:extLst>
          </p:cNvPr>
          <p:cNvSpPr txBox="1"/>
          <p:nvPr/>
        </p:nvSpPr>
        <p:spPr>
          <a:xfrm>
            <a:off x="170330" y="205889"/>
            <a:ext cx="11714669" cy="584775"/>
          </a:xfrm>
          <a:prstGeom prst="rect">
            <a:avLst/>
          </a:prstGeom>
          <a:noFill/>
        </p:spPr>
        <p:txBody>
          <a:bodyPr wrap="square">
            <a:spAutoFit/>
          </a:bodyPr>
          <a:lstStyle/>
          <a:p>
            <a:pPr algn="ctr"/>
            <a:r>
              <a:rPr lang="en-IN" sz="3200" b="1" dirty="0">
                <a:solidFill>
                  <a:schemeClr val="accent4"/>
                </a:solidFill>
                <a:latin typeface="Bell MT" panose="02020503060305020303" pitchFamily="18" charset="0"/>
              </a:rPr>
              <a:t>Player with high strike rate with more than 500 balls faced.</a:t>
            </a:r>
          </a:p>
        </p:txBody>
      </p:sp>
    </p:spTree>
    <p:extLst>
      <p:ext uri="{BB962C8B-B14F-4D97-AF65-F5344CB8AC3E}">
        <p14:creationId xmlns:p14="http://schemas.microsoft.com/office/powerpoint/2010/main" val="5120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C0A85D-6E73-B9C1-439F-B6BD42BCB6CD}"/>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pic>
        <p:nvPicPr>
          <p:cNvPr id="3" name="Picture 2">
            <a:extLst>
              <a:ext uri="{FF2B5EF4-FFF2-40B4-BE49-F238E27FC236}">
                <a16:creationId xmlns:a16="http://schemas.microsoft.com/office/drawing/2014/main" id="{FE349DCC-608A-736A-FBEA-DA51C1AE042A}"/>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4A08E7F6-1095-D511-523B-90CC57935F7C}"/>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5" name="TextBox 4">
            <a:extLst>
              <a:ext uri="{FF2B5EF4-FFF2-40B4-BE49-F238E27FC236}">
                <a16:creationId xmlns:a16="http://schemas.microsoft.com/office/drawing/2014/main" id="{31A37B5C-ACD8-1A50-2660-DBE9D967FF2E}"/>
              </a:ext>
            </a:extLst>
          </p:cNvPr>
          <p:cNvSpPr txBox="1"/>
          <p:nvPr/>
        </p:nvSpPr>
        <p:spPr>
          <a:xfrm>
            <a:off x="170330" y="205889"/>
            <a:ext cx="11714669" cy="584775"/>
          </a:xfrm>
          <a:prstGeom prst="rect">
            <a:avLst/>
          </a:prstGeom>
          <a:noFill/>
        </p:spPr>
        <p:txBody>
          <a:bodyPr wrap="square">
            <a:spAutoFit/>
          </a:bodyPr>
          <a:lstStyle/>
          <a:p>
            <a:pPr algn="ctr"/>
            <a:r>
              <a:rPr lang="en-IN" sz="3200" b="1" dirty="0">
                <a:solidFill>
                  <a:schemeClr val="accent4"/>
                </a:solidFill>
                <a:latin typeface="Bell MT" panose="02020503060305020303" pitchFamily="18" charset="0"/>
              </a:rPr>
              <a:t>Players played more than 2 seasons with good average runs.</a:t>
            </a:r>
          </a:p>
        </p:txBody>
      </p:sp>
      <p:pic>
        <p:nvPicPr>
          <p:cNvPr id="7" name="Picture 6">
            <a:extLst>
              <a:ext uri="{FF2B5EF4-FFF2-40B4-BE49-F238E27FC236}">
                <a16:creationId xmlns:a16="http://schemas.microsoft.com/office/drawing/2014/main" id="{DE559BBE-A418-6EC5-B543-8822DE068EAC}"/>
              </a:ext>
            </a:extLst>
          </p:cNvPr>
          <p:cNvPicPr>
            <a:picLocks noChangeAspect="1"/>
          </p:cNvPicPr>
          <p:nvPr/>
        </p:nvPicPr>
        <p:blipFill rotWithShape="1">
          <a:blip r:embed="rId4"/>
          <a:srcRect l="19927" t="9412" r="12794" b="33072"/>
          <a:stretch/>
        </p:blipFill>
        <p:spPr>
          <a:xfrm>
            <a:off x="1084729" y="887505"/>
            <a:ext cx="9793498" cy="55682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3856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5C140A-5246-47E7-A306-854BE826D375}"/>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pic>
        <p:nvPicPr>
          <p:cNvPr id="4" name="Picture 3">
            <a:extLst>
              <a:ext uri="{FF2B5EF4-FFF2-40B4-BE49-F238E27FC236}">
                <a16:creationId xmlns:a16="http://schemas.microsoft.com/office/drawing/2014/main" id="{309E6585-02D2-D340-7A8E-92713CAFEF30}"/>
              </a:ext>
            </a:extLst>
          </p:cNvPr>
          <p:cNvPicPr>
            <a:picLocks noChangeAspect="1"/>
          </p:cNvPicPr>
          <p:nvPr/>
        </p:nvPicPr>
        <p:blipFill>
          <a:blip r:embed="rId2"/>
          <a:stretch>
            <a:fillRect/>
          </a:stretch>
        </p:blipFill>
        <p:spPr>
          <a:xfrm>
            <a:off x="0" y="5312700"/>
            <a:ext cx="5191850" cy="1476581"/>
          </a:xfrm>
          <a:prstGeom prst="rect">
            <a:avLst/>
          </a:prstGeom>
        </p:spPr>
      </p:pic>
      <p:pic>
        <p:nvPicPr>
          <p:cNvPr id="5" name="Picture 4">
            <a:extLst>
              <a:ext uri="{FF2B5EF4-FFF2-40B4-BE49-F238E27FC236}">
                <a16:creationId xmlns:a16="http://schemas.microsoft.com/office/drawing/2014/main" id="{8D8D7DA6-ED26-5A38-6388-72F9E321F90A}"/>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6" name="Table 5">
            <a:extLst>
              <a:ext uri="{FF2B5EF4-FFF2-40B4-BE49-F238E27FC236}">
                <a16:creationId xmlns:a16="http://schemas.microsoft.com/office/drawing/2014/main" id="{A05ED90E-398D-B322-F832-1E906004C375}"/>
              </a:ext>
            </a:extLst>
          </p:cNvPr>
          <p:cNvGraphicFramePr>
            <a:graphicFrameLocks noGrp="1"/>
          </p:cNvGraphicFramePr>
          <p:nvPr>
            <p:extLst>
              <p:ext uri="{D42A27DB-BD31-4B8C-83A1-F6EECF244321}">
                <p14:modId xmlns:p14="http://schemas.microsoft.com/office/powerpoint/2010/main" val="1480202195"/>
              </p:ext>
            </p:extLst>
          </p:nvPr>
        </p:nvGraphicFramePr>
        <p:xfrm>
          <a:off x="7062904" y="1215908"/>
          <a:ext cx="4420884" cy="4664396"/>
        </p:xfrm>
        <a:graphic>
          <a:graphicData uri="http://schemas.openxmlformats.org/drawingml/2006/table">
            <a:tbl>
              <a:tblPr firstRow="1" bandRow="1">
                <a:tableStyleId>{00A15C55-8517-42AA-B614-E9B94910E393}</a:tableStyleId>
              </a:tblPr>
              <a:tblGrid>
                <a:gridCol w="1473628">
                  <a:extLst>
                    <a:ext uri="{9D8B030D-6E8A-4147-A177-3AD203B41FA5}">
                      <a16:colId xmlns:a16="http://schemas.microsoft.com/office/drawing/2014/main" val="260281925"/>
                    </a:ext>
                  </a:extLst>
                </a:gridCol>
                <a:gridCol w="1473628">
                  <a:extLst>
                    <a:ext uri="{9D8B030D-6E8A-4147-A177-3AD203B41FA5}">
                      <a16:colId xmlns:a16="http://schemas.microsoft.com/office/drawing/2014/main" val="1285656304"/>
                    </a:ext>
                  </a:extLst>
                </a:gridCol>
                <a:gridCol w="1473628">
                  <a:extLst>
                    <a:ext uri="{9D8B030D-6E8A-4147-A177-3AD203B41FA5}">
                      <a16:colId xmlns:a16="http://schemas.microsoft.com/office/drawing/2014/main" val="2967210930"/>
                    </a:ext>
                  </a:extLst>
                </a:gridCol>
              </a:tblGrid>
              <a:tr h="424036">
                <a:tc>
                  <a:txBody>
                    <a:bodyPr/>
                    <a:lstStyle/>
                    <a:p>
                      <a:pPr algn="ctr" fontAlgn="b"/>
                      <a:r>
                        <a:rPr lang="en-IN" sz="1600" b="1" i="0" u="none" strike="noStrike" dirty="0">
                          <a:solidFill>
                            <a:schemeClr val="bg1"/>
                          </a:solidFill>
                          <a:effectLst/>
                          <a:latin typeface="Bell MT" panose="02020503060305020303" pitchFamily="18" charset="0"/>
                        </a:rPr>
                        <a:t>Batsman</a:t>
                      </a:r>
                    </a:p>
                  </a:txBody>
                  <a:tcPr marL="7620" marR="7620" marT="7620" marB="0" anchor="b"/>
                </a:tc>
                <a:tc>
                  <a:txBody>
                    <a:bodyPr/>
                    <a:lstStyle/>
                    <a:p>
                      <a:pPr algn="ctr" fontAlgn="b"/>
                      <a:r>
                        <a:rPr lang="en-IN" sz="1600" b="1" i="0" u="none" strike="noStrike" dirty="0">
                          <a:solidFill>
                            <a:schemeClr val="bg1"/>
                          </a:solidFill>
                          <a:effectLst/>
                          <a:latin typeface="Bell MT" panose="02020503060305020303" pitchFamily="18" charset="0"/>
                        </a:rPr>
                        <a:t>Average Score</a:t>
                      </a:r>
                    </a:p>
                  </a:txBody>
                  <a:tcPr marL="7620" marR="7620" marT="7620" marB="0" anchor="b"/>
                </a:tc>
                <a:tc>
                  <a:txBody>
                    <a:bodyPr/>
                    <a:lstStyle/>
                    <a:p>
                      <a:pPr algn="ctr" fontAlgn="b"/>
                      <a:r>
                        <a:rPr lang="en-IN" sz="1600" b="1" i="0" u="none" strike="noStrike" dirty="0">
                          <a:solidFill>
                            <a:schemeClr val="bg1"/>
                          </a:solidFill>
                          <a:effectLst/>
                          <a:latin typeface="Bell MT" panose="02020503060305020303" pitchFamily="18" charset="0"/>
                        </a:rPr>
                        <a:t>Year Count</a:t>
                      </a:r>
                    </a:p>
                  </a:txBody>
                  <a:tcPr marL="7620" marR="7620" marT="7620" marB="0" anchor="b"/>
                </a:tc>
                <a:extLst>
                  <a:ext uri="{0D108BD9-81ED-4DB2-BD59-A6C34878D82A}">
                    <a16:rowId xmlns:a16="http://schemas.microsoft.com/office/drawing/2014/main" val="1991465034"/>
                  </a:ext>
                </a:extLst>
              </a:tr>
              <a:tr h="424036">
                <a:tc>
                  <a:txBody>
                    <a:bodyPr/>
                    <a:lstStyle/>
                    <a:p>
                      <a:pPr algn="ctr" fontAlgn="b"/>
                      <a:r>
                        <a:rPr lang="en-IN" sz="1400" b="1" i="0" u="none" strike="noStrike">
                          <a:solidFill>
                            <a:srgbClr val="000000"/>
                          </a:solidFill>
                          <a:effectLst/>
                          <a:latin typeface="Bell MT" panose="02020503060305020303" pitchFamily="18" charset="0"/>
                        </a:rPr>
                        <a:t>Iqbal Abdulla</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a:t>
                      </a:r>
                    </a:p>
                  </a:txBody>
                  <a:tcPr marL="7620" marR="7620" marT="7620" marB="0" anchor="b"/>
                </a:tc>
                <a:extLst>
                  <a:ext uri="{0D108BD9-81ED-4DB2-BD59-A6C34878D82A}">
                    <a16:rowId xmlns:a16="http://schemas.microsoft.com/office/drawing/2014/main" val="1985320750"/>
                  </a:ext>
                </a:extLst>
              </a:tr>
              <a:tr h="424036">
                <a:tc>
                  <a:txBody>
                    <a:bodyPr/>
                    <a:lstStyle/>
                    <a:p>
                      <a:pPr algn="ctr" fontAlgn="b"/>
                      <a:r>
                        <a:rPr lang="en-IN" sz="1400" b="1" i="0" u="none" strike="noStrike">
                          <a:solidFill>
                            <a:srgbClr val="000000"/>
                          </a:solidFill>
                          <a:effectLst/>
                          <a:latin typeface="Bell MT" panose="02020503060305020303" pitchFamily="18" charset="0"/>
                        </a:rPr>
                        <a:t>AB de Villiers</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13</a:t>
                      </a:r>
                    </a:p>
                  </a:txBody>
                  <a:tcPr marL="7620" marR="7620" marT="7620" marB="0" anchor="b"/>
                </a:tc>
                <a:extLst>
                  <a:ext uri="{0D108BD9-81ED-4DB2-BD59-A6C34878D82A}">
                    <a16:rowId xmlns:a16="http://schemas.microsoft.com/office/drawing/2014/main" val="3142164686"/>
                  </a:ext>
                </a:extLst>
              </a:tr>
              <a:tr h="424036">
                <a:tc>
                  <a:txBody>
                    <a:bodyPr/>
                    <a:lstStyle/>
                    <a:p>
                      <a:pPr algn="ctr" fontAlgn="b"/>
                      <a:r>
                        <a:rPr lang="en-IN" sz="1400" b="1" i="0" u="none" strike="noStrike">
                          <a:solidFill>
                            <a:srgbClr val="000000"/>
                          </a:solidFill>
                          <a:effectLst/>
                          <a:latin typeface="Bell MT" panose="02020503060305020303" pitchFamily="18" charset="0"/>
                        </a:rPr>
                        <a:t>KL Rahul</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a:t>
                      </a:r>
                    </a:p>
                  </a:txBody>
                  <a:tcPr marL="7620" marR="7620" marT="7620" marB="0" anchor="b"/>
                </a:tc>
                <a:extLst>
                  <a:ext uri="{0D108BD9-81ED-4DB2-BD59-A6C34878D82A}">
                    <a16:rowId xmlns:a16="http://schemas.microsoft.com/office/drawing/2014/main" val="3450296451"/>
                  </a:ext>
                </a:extLst>
              </a:tr>
              <a:tr h="424036">
                <a:tc>
                  <a:txBody>
                    <a:bodyPr/>
                    <a:lstStyle/>
                    <a:p>
                      <a:pPr algn="ctr" fontAlgn="b"/>
                      <a:r>
                        <a:rPr lang="en-IN" sz="1400" b="1" i="0" u="none" strike="noStrike">
                          <a:solidFill>
                            <a:srgbClr val="000000"/>
                          </a:solidFill>
                          <a:effectLst/>
                          <a:latin typeface="Bell MT" panose="02020503060305020303" pitchFamily="18" charset="0"/>
                        </a:rPr>
                        <a:t>ML Hayden</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41</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a:t>
                      </a:r>
                    </a:p>
                  </a:txBody>
                  <a:tcPr marL="7620" marR="7620" marT="7620" marB="0" anchor="b"/>
                </a:tc>
                <a:extLst>
                  <a:ext uri="{0D108BD9-81ED-4DB2-BD59-A6C34878D82A}">
                    <a16:rowId xmlns:a16="http://schemas.microsoft.com/office/drawing/2014/main" val="868433403"/>
                  </a:ext>
                </a:extLst>
              </a:tr>
              <a:tr h="424036">
                <a:tc>
                  <a:txBody>
                    <a:bodyPr/>
                    <a:lstStyle/>
                    <a:p>
                      <a:pPr algn="ctr" fontAlgn="b"/>
                      <a:r>
                        <a:rPr lang="en-IN" sz="1400" b="1" i="0" u="none" strike="noStrike">
                          <a:solidFill>
                            <a:srgbClr val="000000"/>
                          </a:solidFill>
                          <a:effectLst/>
                          <a:latin typeface="Bell MT" panose="02020503060305020303" pitchFamily="18" charset="0"/>
                        </a:rPr>
                        <a:t>JP Duminy</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41</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a:t>
                      </a:r>
                    </a:p>
                  </a:txBody>
                  <a:tcPr marL="7620" marR="7620" marT="7620" marB="0" anchor="b"/>
                </a:tc>
                <a:extLst>
                  <a:ext uri="{0D108BD9-81ED-4DB2-BD59-A6C34878D82A}">
                    <a16:rowId xmlns:a16="http://schemas.microsoft.com/office/drawing/2014/main" val="2174043801"/>
                  </a:ext>
                </a:extLst>
              </a:tr>
              <a:tr h="424036">
                <a:tc>
                  <a:txBody>
                    <a:bodyPr/>
                    <a:lstStyle/>
                    <a:p>
                      <a:pPr algn="ctr" fontAlgn="b"/>
                      <a:r>
                        <a:rPr lang="en-IN" sz="1400" b="1" i="0" u="none" strike="noStrike">
                          <a:solidFill>
                            <a:srgbClr val="000000"/>
                          </a:solidFill>
                          <a:effectLst/>
                          <a:latin typeface="Bell MT" panose="02020503060305020303" pitchFamily="18" charset="0"/>
                        </a:rPr>
                        <a:t>CH Gayle</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41</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12</a:t>
                      </a:r>
                    </a:p>
                  </a:txBody>
                  <a:tcPr marL="7620" marR="7620" marT="7620" marB="0" anchor="b"/>
                </a:tc>
                <a:extLst>
                  <a:ext uri="{0D108BD9-81ED-4DB2-BD59-A6C34878D82A}">
                    <a16:rowId xmlns:a16="http://schemas.microsoft.com/office/drawing/2014/main" val="554301445"/>
                  </a:ext>
                </a:extLst>
              </a:tr>
              <a:tr h="424036">
                <a:tc>
                  <a:txBody>
                    <a:bodyPr/>
                    <a:lstStyle/>
                    <a:p>
                      <a:pPr algn="ctr" fontAlgn="b"/>
                      <a:r>
                        <a:rPr lang="en-IN" sz="1400" b="1" i="0" u="none" strike="noStrike">
                          <a:solidFill>
                            <a:srgbClr val="000000"/>
                          </a:solidFill>
                          <a:effectLst/>
                          <a:latin typeface="Bell MT" panose="02020503060305020303" pitchFamily="18" charset="0"/>
                        </a:rPr>
                        <a:t>DA Warner</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41</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11</a:t>
                      </a:r>
                    </a:p>
                  </a:txBody>
                  <a:tcPr marL="7620" marR="7620" marT="7620" marB="0" anchor="b"/>
                </a:tc>
                <a:extLst>
                  <a:ext uri="{0D108BD9-81ED-4DB2-BD59-A6C34878D82A}">
                    <a16:rowId xmlns:a16="http://schemas.microsoft.com/office/drawing/2014/main" val="2588812243"/>
                  </a:ext>
                </a:extLst>
              </a:tr>
              <a:tr h="424036">
                <a:tc>
                  <a:txBody>
                    <a:bodyPr/>
                    <a:lstStyle/>
                    <a:p>
                      <a:pPr algn="ctr" fontAlgn="b"/>
                      <a:r>
                        <a:rPr lang="en-IN" sz="1400" b="1" i="0" u="none" strike="noStrike">
                          <a:solidFill>
                            <a:srgbClr val="000000"/>
                          </a:solidFill>
                          <a:effectLst/>
                          <a:latin typeface="Bell MT" panose="02020503060305020303" pitchFamily="18" charset="0"/>
                        </a:rPr>
                        <a:t>KS Williamson</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6</a:t>
                      </a:r>
                    </a:p>
                  </a:txBody>
                  <a:tcPr marL="7620" marR="7620" marT="7620" marB="0" anchor="b"/>
                </a:tc>
                <a:extLst>
                  <a:ext uri="{0D108BD9-81ED-4DB2-BD59-A6C34878D82A}">
                    <a16:rowId xmlns:a16="http://schemas.microsoft.com/office/drawing/2014/main" val="1274761594"/>
                  </a:ext>
                </a:extLst>
              </a:tr>
              <a:tr h="424036">
                <a:tc>
                  <a:txBody>
                    <a:bodyPr/>
                    <a:lstStyle/>
                    <a:p>
                      <a:pPr algn="ctr" fontAlgn="b"/>
                      <a:r>
                        <a:rPr lang="en-IN" sz="1400" b="1" i="0" u="none" strike="noStrike">
                          <a:solidFill>
                            <a:srgbClr val="000000"/>
                          </a:solidFill>
                          <a:effectLst/>
                          <a:latin typeface="Bell MT" panose="02020503060305020303" pitchFamily="18" charset="0"/>
                        </a:rPr>
                        <a:t>LMP Simmons</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a:t>
                      </a:r>
                    </a:p>
                  </a:txBody>
                  <a:tcPr marL="7620" marR="7620" marT="7620" marB="0" anchor="b"/>
                </a:tc>
                <a:extLst>
                  <a:ext uri="{0D108BD9-81ED-4DB2-BD59-A6C34878D82A}">
                    <a16:rowId xmlns:a16="http://schemas.microsoft.com/office/drawing/2014/main" val="3727042726"/>
                  </a:ext>
                </a:extLst>
              </a:tr>
              <a:tr h="424036">
                <a:tc>
                  <a:txBody>
                    <a:bodyPr/>
                    <a:lstStyle/>
                    <a:p>
                      <a:pPr algn="ctr" fontAlgn="b"/>
                      <a:r>
                        <a:rPr lang="en-IN" sz="1400" b="1" i="0" u="none" strike="noStrike">
                          <a:solidFill>
                            <a:srgbClr val="000000"/>
                          </a:solidFill>
                          <a:effectLst/>
                          <a:latin typeface="Bell MT" panose="02020503060305020303" pitchFamily="18" charset="0"/>
                        </a:rPr>
                        <a:t>MEK Hussey</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38</a:t>
                      </a:r>
                    </a:p>
                  </a:txBody>
                  <a:tcPr marL="7620" marR="7620" marT="7620" marB="0" anchor="b"/>
                </a:tc>
                <a:tc>
                  <a:txBody>
                    <a:bodyPr/>
                    <a:lstStyle/>
                    <a:p>
                      <a:pPr algn="ctr" fontAlgn="b"/>
                      <a:r>
                        <a:rPr lang="en-IN" sz="1400" b="1" i="0" u="none" strike="noStrike" dirty="0">
                          <a:solidFill>
                            <a:srgbClr val="000000"/>
                          </a:solidFill>
                          <a:effectLst/>
                          <a:latin typeface="Bell MT" panose="02020503060305020303" pitchFamily="18" charset="0"/>
                        </a:rPr>
                        <a:t>7</a:t>
                      </a:r>
                    </a:p>
                  </a:txBody>
                  <a:tcPr marL="7620" marR="7620" marT="7620" marB="0" anchor="b"/>
                </a:tc>
                <a:extLst>
                  <a:ext uri="{0D108BD9-81ED-4DB2-BD59-A6C34878D82A}">
                    <a16:rowId xmlns:a16="http://schemas.microsoft.com/office/drawing/2014/main" val="1062654147"/>
                  </a:ext>
                </a:extLst>
              </a:tr>
            </a:tbl>
          </a:graphicData>
        </a:graphic>
      </p:graphicFrame>
      <p:sp>
        <p:nvSpPr>
          <p:cNvPr id="8" name="TextBox 7">
            <a:extLst>
              <a:ext uri="{FF2B5EF4-FFF2-40B4-BE49-F238E27FC236}">
                <a16:creationId xmlns:a16="http://schemas.microsoft.com/office/drawing/2014/main" id="{FA86CD4B-E5DD-E596-EA9A-8D3CA04DFE4A}"/>
              </a:ext>
            </a:extLst>
          </p:cNvPr>
          <p:cNvSpPr txBox="1"/>
          <p:nvPr/>
        </p:nvSpPr>
        <p:spPr>
          <a:xfrm>
            <a:off x="170330" y="205889"/>
            <a:ext cx="11714669" cy="584775"/>
          </a:xfrm>
          <a:prstGeom prst="rect">
            <a:avLst/>
          </a:prstGeom>
          <a:noFill/>
        </p:spPr>
        <p:txBody>
          <a:bodyPr wrap="square">
            <a:spAutoFit/>
          </a:bodyPr>
          <a:lstStyle/>
          <a:p>
            <a:pPr algn="ctr"/>
            <a:r>
              <a:rPr lang="en-IN" sz="3200" b="1" dirty="0">
                <a:solidFill>
                  <a:schemeClr val="accent4"/>
                </a:solidFill>
                <a:latin typeface="Bell MT" panose="02020503060305020303" pitchFamily="18" charset="0"/>
              </a:rPr>
              <a:t>Players played more than 2 seasons with goof average runs.</a:t>
            </a:r>
          </a:p>
        </p:txBody>
      </p:sp>
      <p:graphicFrame>
        <p:nvGraphicFramePr>
          <p:cNvPr id="9" name="Chart 8">
            <a:extLst>
              <a:ext uri="{FF2B5EF4-FFF2-40B4-BE49-F238E27FC236}">
                <a16:creationId xmlns:a16="http://schemas.microsoft.com/office/drawing/2014/main" id="{ED48F0E5-0D72-19CE-9949-05FD37BC9F85}"/>
              </a:ext>
            </a:extLst>
          </p:cNvPr>
          <p:cNvGraphicFramePr>
            <a:graphicFrameLocks/>
          </p:cNvGraphicFramePr>
          <p:nvPr>
            <p:extLst>
              <p:ext uri="{D42A27DB-BD31-4B8C-83A1-F6EECF244321}">
                <p14:modId xmlns:p14="http://schemas.microsoft.com/office/powerpoint/2010/main" val="1002858047"/>
              </p:ext>
            </p:extLst>
          </p:nvPr>
        </p:nvGraphicFramePr>
        <p:xfrm>
          <a:off x="304800" y="1211036"/>
          <a:ext cx="6524625" cy="466439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9146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311A7B-BA89-5BF4-760D-DCAF73AE5E73}"/>
              </a:ext>
            </a:extLst>
          </p:cNvPr>
          <p:cNvPicPr>
            <a:picLocks noChangeAspect="1"/>
          </p:cNvPicPr>
          <p:nvPr/>
        </p:nvPicPr>
        <p:blipFill rotWithShape="1">
          <a:blip r:embed="rId2"/>
          <a:srcRect l="58970" t="8758" r="13089" b="40131"/>
          <a:stretch/>
        </p:blipFill>
        <p:spPr>
          <a:xfrm>
            <a:off x="8337177" y="1556839"/>
            <a:ext cx="3406588" cy="3505201"/>
          </a:xfrm>
          <a:prstGeom prst="rect">
            <a:avLst/>
          </a:prstGeom>
        </p:spPr>
      </p:pic>
      <p:sp>
        <p:nvSpPr>
          <p:cNvPr id="2" name="Slide Number Placeholder 1">
            <a:extLst>
              <a:ext uri="{FF2B5EF4-FFF2-40B4-BE49-F238E27FC236}">
                <a16:creationId xmlns:a16="http://schemas.microsoft.com/office/drawing/2014/main" id="{C4C0A85D-6E73-B9C1-439F-B6BD42BCB6C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FE349DCC-608A-736A-FBEA-DA51C1AE042A}"/>
              </a:ext>
            </a:extLst>
          </p:cNvPr>
          <p:cNvPicPr>
            <a:picLocks noChangeAspect="1"/>
          </p:cNvPicPr>
          <p:nvPr/>
        </p:nvPicPr>
        <p:blipFill>
          <a:blip r:embed="rId3"/>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4A08E7F6-1095-D511-523B-90CC57935F7C}"/>
              </a:ext>
            </a:extLst>
          </p:cNvPr>
          <p:cNvPicPr>
            <a:picLocks noChangeAspect="1"/>
          </p:cNvPicPr>
          <p:nvPr/>
        </p:nvPicPr>
        <p:blipFill>
          <a:blip r:embed="rId4">
            <a:duotone>
              <a:schemeClr val="accent5">
                <a:shade val="45000"/>
                <a:satMod val="135000"/>
              </a:schemeClr>
              <a:prstClr val="white"/>
            </a:duotone>
          </a:blip>
          <a:stretch>
            <a:fillRect/>
          </a:stretch>
        </p:blipFill>
        <p:spPr>
          <a:xfrm>
            <a:off x="11161059" y="5875434"/>
            <a:ext cx="982566" cy="982566"/>
          </a:xfrm>
          <a:prstGeom prst="rect">
            <a:avLst/>
          </a:prstGeom>
        </p:spPr>
      </p:pic>
      <p:pic>
        <p:nvPicPr>
          <p:cNvPr id="5" name="Picture 4">
            <a:extLst>
              <a:ext uri="{FF2B5EF4-FFF2-40B4-BE49-F238E27FC236}">
                <a16:creationId xmlns:a16="http://schemas.microsoft.com/office/drawing/2014/main" id="{44797425-6468-3E05-FBD7-2B6A077484A2}"/>
              </a:ext>
            </a:extLst>
          </p:cNvPr>
          <p:cNvPicPr>
            <a:picLocks noChangeAspect="1"/>
          </p:cNvPicPr>
          <p:nvPr/>
        </p:nvPicPr>
        <p:blipFill rotWithShape="1">
          <a:blip r:embed="rId5"/>
          <a:srcRect l="19412" t="9412" r="12437" b="41307"/>
          <a:stretch/>
        </p:blipFill>
        <p:spPr>
          <a:xfrm>
            <a:off x="143436" y="615551"/>
            <a:ext cx="8597152" cy="5021787"/>
          </a:xfrm>
          <a:prstGeom prst="rect">
            <a:avLst/>
          </a:prstGeom>
        </p:spPr>
      </p:pic>
      <p:sp>
        <p:nvSpPr>
          <p:cNvPr id="8" name="TextBox 7">
            <a:extLst>
              <a:ext uri="{FF2B5EF4-FFF2-40B4-BE49-F238E27FC236}">
                <a16:creationId xmlns:a16="http://schemas.microsoft.com/office/drawing/2014/main" id="{0E293CA0-0A08-31E7-1538-E5767F2F6913}"/>
              </a:ext>
            </a:extLst>
          </p:cNvPr>
          <p:cNvSpPr txBox="1"/>
          <p:nvPr/>
        </p:nvSpPr>
        <p:spPr>
          <a:xfrm>
            <a:off x="170330" y="205889"/>
            <a:ext cx="11714669" cy="461665"/>
          </a:xfrm>
          <a:prstGeom prst="rect">
            <a:avLst/>
          </a:prstGeom>
          <a:noFill/>
        </p:spPr>
        <p:txBody>
          <a:bodyPr wrap="square">
            <a:spAutoFit/>
          </a:bodyPr>
          <a:lstStyle/>
          <a:p>
            <a:pPr algn="ctr"/>
            <a:r>
              <a:rPr lang="en-IN" sz="2000" b="1" dirty="0">
                <a:solidFill>
                  <a:schemeClr val="accent4"/>
                </a:solidFill>
                <a:latin typeface="Bell MT" panose="02020503060305020303" pitchFamily="18" charset="0"/>
              </a:rPr>
              <a:t>Query run- Players with maximum boundaries percentage and played more than 2 seasons</a:t>
            </a:r>
            <a:r>
              <a:rPr lang="en-IN" sz="2400" b="1" dirty="0">
                <a:solidFill>
                  <a:schemeClr val="accent4"/>
                </a:solidFill>
                <a:latin typeface="Bell MT" panose="02020503060305020303" pitchFamily="18" charset="0"/>
              </a:rPr>
              <a:t>.</a:t>
            </a:r>
          </a:p>
        </p:txBody>
      </p:sp>
    </p:spTree>
    <p:extLst>
      <p:ext uri="{BB962C8B-B14F-4D97-AF65-F5344CB8AC3E}">
        <p14:creationId xmlns:p14="http://schemas.microsoft.com/office/powerpoint/2010/main" val="3170788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F4145B-7128-2AE6-B9BF-2508D5D8841E}"/>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5" name="Picture 4">
            <a:extLst>
              <a:ext uri="{FF2B5EF4-FFF2-40B4-BE49-F238E27FC236}">
                <a16:creationId xmlns:a16="http://schemas.microsoft.com/office/drawing/2014/main" id="{CE00806C-B8EA-E151-6733-C33E8F13185C}"/>
              </a:ext>
            </a:extLst>
          </p:cNvPr>
          <p:cNvPicPr>
            <a:picLocks noChangeAspect="1"/>
          </p:cNvPicPr>
          <p:nvPr/>
        </p:nvPicPr>
        <p:blipFill>
          <a:blip r:embed="rId2"/>
          <a:stretch>
            <a:fillRect/>
          </a:stretch>
        </p:blipFill>
        <p:spPr>
          <a:xfrm>
            <a:off x="0" y="5312700"/>
            <a:ext cx="5191850" cy="1476581"/>
          </a:xfrm>
          <a:prstGeom prst="rect">
            <a:avLst/>
          </a:prstGeom>
        </p:spPr>
      </p:pic>
      <p:pic>
        <p:nvPicPr>
          <p:cNvPr id="6" name="Picture 5">
            <a:extLst>
              <a:ext uri="{FF2B5EF4-FFF2-40B4-BE49-F238E27FC236}">
                <a16:creationId xmlns:a16="http://schemas.microsoft.com/office/drawing/2014/main" id="{F4B14B5F-10AD-4D7C-34EF-673B12C17DE7}"/>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sp>
        <p:nvSpPr>
          <p:cNvPr id="7" name="TextBox 6">
            <a:extLst>
              <a:ext uri="{FF2B5EF4-FFF2-40B4-BE49-F238E27FC236}">
                <a16:creationId xmlns:a16="http://schemas.microsoft.com/office/drawing/2014/main" id="{4461110F-4599-EC0C-EB9B-07C029E36084}"/>
              </a:ext>
            </a:extLst>
          </p:cNvPr>
          <p:cNvSpPr txBox="1"/>
          <p:nvPr/>
        </p:nvSpPr>
        <p:spPr>
          <a:xfrm>
            <a:off x="170330" y="205889"/>
            <a:ext cx="11714669" cy="461665"/>
          </a:xfrm>
          <a:prstGeom prst="rect">
            <a:avLst/>
          </a:prstGeom>
          <a:noFill/>
        </p:spPr>
        <p:txBody>
          <a:bodyPr wrap="square">
            <a:spAutoFit/>
          </a:bodyPr>
          <a:lstStyle/>
          <a:p>
            <a:pPr algn="ctr"/>
            <a:r>
              <a:rPr lang="en-IN" sz="2400" b="1" dirty="0">
                <a:solidFill>
                  <a:schemeClr val="accent4"/>
                </a:solidFill>
                <a:latin typeface="Bell MT" panose="02020503060305020303" pitchFamily="18" charset="0"/>
              </a:rPr>
              <a:t>Players with maximum boundaries percentage and played more than 2 seasons.</a:t>
            </a:r>
          </a:p>
        </p:txBody>
      </p:sp>
      <p:graphicFrame>
        <p:nvGraphicFramePr>
          <p:cNvPr id="8" name="Table 7">
            <a:extLst>
              <a:ext uri="{FF2B5EF4-FFF2-40B4-BE49-F238E27FC236}">
                <a16:creationId xmlns:a16="http://schemas.microsoft.com/office/drawing/2014/main" id="{44ECF902-6934-8CD2-373C-36849D426120}"/>
              </a:ext>
            </a:extLst>
          </p:cNvPr>
          <p:cNvGraphicFramePr>
            <a:graphicFrameLocks noGrp="1"/>
          </p:cNvGraphicFramePr>
          <p:nvPr>
            <p:extLst>
              <p:ext uri="{D42A27DB-BD31-4B8C-83A1-F6EECF244321}">
                <p14:modId xmlns:p14="http://schemas.microsoft.com/office/powerpoint/2010/main" val="774048241"/>
              </p:ext>
            </p:extLst>
          </p:nvPr>
        </p:nvGraphicFramePr>
        <p:xfrm>
          <a:off x="439271" y="1126533"/>
          <a:ext cx="11542993" cy="4846193"/>
        </p:xfrm>
        <a:graphic>
          <a:graphicData uri="http://schemas.openxmlformats.org/drawingml/2006/table">
            <a:tbl>
              <a:tblPr firstRow="1" bandRow="1">
                <a:tableStyleId>{00A15C55-8517-42AA-B614-E9B94910E393}</a:tableStyleId>
              </a:tblPr>
              <a:tblGrid>
                <a:gridCol w="1648999">
                  <a:extLst>
                    <a:ext uri="{9D8B030D-6E8A-4147-A177-3AD203B41FA5}">
                      <a16:colId xmlns:a16="http://schemas.microsoft.com/office/drawing/2014/main" val="3386437838"/>
                    </a:ext>
                  </a:extLst>
                </a:gridCol>
                <a:gridCol w="1648999">
                  <a:extLst>
                    <a:ext uri="{9D8B030D-6E8A-4147-A177-3AD203B41FA5}">
                      <a16:colId xmlns:a16="http://schemas.microsoft.com/office/drawing/2014/main" val="3694055308"/>
                    </a:ext>
                  </a:extLst>
                </a:gridCol>
                <a:gridCol w="1648999">
                  <a:extLst>
                    <a:ext uri="{9D8B030D-6E8A-4147-A177-3AD203B41FA5}">
                      <a16:colId xmlns:a16="http://schemas.microsoft.com/office/drawing/2014/main" val="1817358934"/>
                    </a:ext>
                  </a:extLst>
                </a:gridCol>
                <a:gridCol w="1648999">
                  <a:extLst>
                    <a:ext uri="{9D8B030D-6E8A-4147-A177-3AD203B41FA5}">
                      <a16:colId xmlns:a16="http://schemas.microsoft.com/office/drawing/2014/main" val="2733010091"/>
                    </a:ext>
                  </a:extLst>
                </a:gridCol>
                <a:gridCol w="1648999">
                  <a:extLst>
                    <a:ext uri="{9D8B030D-6E8A-4147-A177-3AD203B41FA5}">
                      <a16:colId xmlns:a16="http://schemas.microsoft.com/office/drawing/2014/main" val="591527767"/>
                    </a:ext>
                  </a:extLst>
                </a:gridCol>
                <a:gridCol w="1648999">
                  <a:extLst>
                    <a:ext uri="{9D8B030D-6E8A-4147-A177-3AD203B41FA5}">
                      <a16:colId xmlns:a16="http://schemas.microsoft.com/office/drawing/2014/main" val="3875474821"/>
                    </a:ext>
                  </a:extLst>
                </a:gridCol>
                <a:gridCol w="1648999">
                  <a:extLst>
                    <a:ext uri="{9D8B030D-6E8A-4147-A177-3AD203B41FA5}">
                      <a16:colId xmlns:a16="http://schemas.microsoft.com/office/drawing/2014/main" val="1641480515"/>
                    </a:ext>
                  </a:extLst>
                </a:gridCol>
              </a:tblGrid>
              <a:tr h="500422">
                <a:tc>
                  <a:txBody>
                    <a:bodyPr/>
                    <a:lstStyle/>
                    <a:p>
                      <a:pPr algn="ctr" fontAlgn="b"/>
                      <a:r>
                        <a:rPr lang="en-IN" sz="1400" b="1" i="0" u="none" strike="noStrike" dirty="0">
                          <a:solidFill>
                            <a:schemeClr val="bg1"/>
                          </a:solidFill>
                          <a:effectLst/>
                          <a:latin typeface="Bell MT" panose="02020503060305020303" pitchFamily="18" charset="0"/>
                        </a:rPr>
                        <a:t>Batsman</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Total Runs</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Four Runs</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Six Runs</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Boundaries</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Boundaries Percentage</a:t>
                      </a:r>
                    </a:p>
                  </a:txBody>
                  <a:tcPr marL="7620" marR="7620" marT="7620" marB="0" anchor="b"/>
                </a:tc>
                <a:tc>
                  <a:txBody>
                    <a:bodyPr/>
                    <a:lstStyle/>
                    <a:p>
                      <a:pPr algn="ctr" fontAlgn="b"/>
                      <a:r>
                        <a:rPr lang="en-IN" sz="1400" b="1" i="0" u="none" strike="noStrike" dirty="0">
                          <a:solidFill>
                            <a:schemeClr val="bg1"/>
                          </a:solidFill>
                          <a:effectLst/>
                          <a:latin typeface="Bell MT" panose="02020503060305020303" pitchFamily="18" charset="0"/>
                        </a:rPr>
                        <a:t>Seasons</a:t>
                      </a:r>
                    </a:p>
                  </a:txBody>
                  <a:tcPr marL="7620" marR="7620" marT="7620" marB="0" anchor="b"/>
                </a:tc>
                <a:extLst>
                  <a:ext uri="{0D108BD9-81ED-4DB2-BD59-A6C34878D82A}">
                    <a16:rowId xmlns:a16="http://schemas.microsoft.com/office/drawing/2014/main" val="2301952493"/>
                  </a:ext>
                </a:extLst>
              </a:tr>
              <a:tr h="427261">
                <a:tc>
                  <a:txBody>
                    <a:bodyPr/>
                    <a:lstStyle/>
                    <a:p>
                      <a:pPr algn="ctr" fontAlgn="b"/>
                      <a:r>
                        <a:rPr lang="en-IN" sz="1400" b="1" i="0" u="none" strike="noStrike">
                          <a:solidFill>
                            <a:srgbClr val="000000"/>
                          </a:solidFill>
                          <a:effectLst/>
                          <a:latin typeface="Bell MT" panose="02020503060305020303" pitchFamily="18" charset="0"/>
                        </a:rPr>
                        <a:t>SP Narine</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892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103</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52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155</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81%</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9</a:t>
                      </a:r>
                    </a:p>
                  </a:txBody>
                  <a:tcPr marL="7620" marR="7620" marT="7620" marB="0" anchor="b"/>
                </a:tc>
                <a:extLst>
                  <a:ext uri="{0D108BD9-81ED-4DB2-BD59-A6C34878D82A}">
                    <a16:rowId xmlns:a16="http://schemas.microsoft.com/office/drawing/2014/main" val="4075768947"/>
                  </a:ext>
                </a:extLst>
              </a:tr>
              <a:tr h="427261">
                <a:tc>
                  <a:txBody>
                    <a:bodyPr/>
                    <a:lstStyle/>
                    <a:p>
                      <a:pPr algn="ctr" fontAlgn="b"/>
                      <a:r>
                        <a:rPr lang="en-IN" sz="1400" b="1" i="0" u="none" strike="noStrike">
                          <a:solidFill>
                            <a:srgbClr val="000000"/>
                          </a:solidFill>
                          <a:effectLst/>
                          <a:latin typeface="Bell MT" panose="02020503060305020303" pitchFamily="18" charset="0"/>
                        </a:rPr>
                        <a:t>AD Russell</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1517</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105</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129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234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a:t>
                      </a:r>
                    </a:p>
                  </a:txBody>
                  <a:tcPr marL="7620" marR="7620" marT="7620" marB="0" anchor="b"/>
                </a:tc>
                <a:extLst>
                  <a:ext uri="{0D108BD9-81ED-4DB2-BD59-A6C34878D82A}">
                    <a16:rowId xmlns:a16="http://schemas.microsoft.com/office/drawing/2014/main" val="2065743290"/>
                  </a:ext>
                </a:extLst>
              </a:tr>
              <a:tr h="427261">
                <a:tc>
                  <a:txBody>
                    <a:bodyPr/>
                    <a:lstStyle/>
                    <a:p>
                      <a:pPr algn="ctr" fontAlgn="b"/>
                      <a:r>
                        <a:rPr lang="en-IN" sz="1400" b="1" i="0" u="none" strike="noStrike">
                          <a:solidFill>
                            <a:srgbClr val="000000"/>
                          </a:solidFill>
                          <a:effectLst/>
                          <a:latin typeface="Bell MT" panose="02020503060305020303" pitchFamily="18" charset="0"/>
                        </a:rPr>
                        <a:t>CH Gayle</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4772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384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349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733</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12</a:t>
                      </a:r>
                    </a:p>
                  </a:txBody>
                  <a:tcPr marL="7620" marR="7620" marT="7620" marB="0" anchor="b"/>
                </a:tc>
                <a:extLst>
                  <a:ext uri="{0D108BD9-81ED-4DB2-BD59-A6C34878D82A}">
                    <a16:rowId xmlns:a16="http://schemas.microsoft.com/office/drawing/2014/main" val="2399578712"/>
                  </a:ext>
                </a:extLst>
              </a:tr>
              <a:tr h="427261">
                <a:tc>
                  <a:txBody>
                    <a:bodyPr/>
                    <a:lstStyle/>
                    <a:p>
                      <a:pPr algn="ctr" fontAlgn="b"/>
                      <a:r>
                        <a:rPr lang="en-IN" sz="1400" b="1" i="0" u="none" strike="noStrike">
                          <a:solidFill>
                            <a:srgbClr val="000000"/>
                          </a:solidFill>
                          <a:effectLst/>
                          <a:latin typeface="Bell MT" panose="02020503060305020303" pitchFamily="18" charset="0"/>
                        </a:rPr>
                        <a:t>CR Brathwaite</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181</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10</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26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75%</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4</a:t>
                      </a:r>
                    </a:p>
                  </a:txBody>
                  <a:tcPr marL="7620" marR="7620" marT="7620" marB="0" anchor="b"/>
                </a:tc>
                <a:extLst>
                  <a:ext uri="{0D108BD9-81ED-4DB2-BD59-A6C34878D82A}">
                    <a16:rowId xmlns:a16="http://schemas.microsoft.com/office/drawing/2014/main" val="2130133664"/>
                  </a:ext>
                </a:extLst>
              </a:tr>
              <a:tr h="427261">
                <a:tc>
                  <a:txBody>
                    <a:bodyPr/>
                    <a:lstStyle/>
                    <a:p>
                      <a:pPr algn="ctr" fontAlgn="b"/>
                      <a:r>
                        <a:rPr lang="en-IN" sz="1400" b="1" i="0" u="none" strike="noStrike">
                          <a:solidFill>
                            <a:srgbClr val="000000"/>
                          </a:solidFill>
                          <a:effectLst/>
                          <a:latin typeface="Bell MT" panose="02020503060305020303" pitchFamily="18" charset="0"/>
                        </a:rPr>
                        <a:t>ST Jayasuriya</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768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123</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a:t>
                      </a:r>
                    </a:p>
                  </a:txBody>
                  <a:tcPr marL="7620" marR="7620" marT="7620" marB="0" anchor="b"/>
                </a:tc>
                <a:extLst>
                  <a:ext uri="{0D108BD9-81ED-4DB2-BD59-A6C34878D82A}">
                    <a16:rowId xmlns:a16="http://schemas.microsoft.com/office/drawing/2014/main" val="3137600700"/>
                  </a:ext>
                </a:extLst>
              </a:tr>
              <a:tr h="427261">
                <a:tc>
                  <a:txBody>
                    <a:bodyPr/>
                    <a:lstStyle/>
                    <a:p>
                      <a:pPr algn="ctr" fontAlgn="b"/>
                      <a:r>
                        <a:rPr lang="en-IN" sz="1400" b="1" i="0" u="none" strike="noStrike">
                          <a:solidFill>
                            <a:srgbClr val="000000"/>
                          </a:solidFill>
                          <a:effectLst/>
                          <a:latin typeface="Bell MT" panose="02020503060305020303" pitchFamily="18" charset="0"/>
                        </a:rPr>
                        <a:t>BCJ Cutting</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238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15</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73%</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5</a:t>
                      </a:r>
                    </a:p>
                  </a:txBody>
                  <a:tcPr marL="7620" marR="7620" marT="7620" marB="0" anchor="b"/>
                </a:tc>
                <a:extLst>
                  <a:ext uri="{0D108BD9-81ED-4DB2-BD59-A6C34878D82A}">
                    <a16:rowId xmlns:a16="http://schemas.microsoft.com/office/drawing/2014/main" val="2786130549"/>
                  </a:ext>
                </a:extLst>
              </a:tr>
              <a:tr h="427261">
                <a:tc>
                  <a:txBody>
                    <a:bodyPr/>
                    <a:lstStyle/>
                    <a:p>
                      <a:pPr algn="ctr" fontAlgn="b"/>
                      <a:r>
                        <a:rPr lang="en-IN" sz="1400" b="1" i="0" u="none" strike="noStrike">
                          <a:solidFill>
                            <a:srgbClr val="000000"/>
                          </a:solidFill>
                          <a:effectLst/>
                          <a:latin typeface="Bell MT" panose="02020503060305020303" pitchFamily="18" charset="0"/>
                        </a:rPr>
                        <a:t>MS Gony</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99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14</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6</a:t>
                      </a:r>
                    </a:p>
                  </a:txBody>
                  <a:tcPr marL="7620" marR="7620" marT="7620" marB="0" anchor="b"/>
                </a:tc>
                <a:extLst>
                  <a:ext uri="{0D108BD9-81ED-4DB2-BD59-A6C34878D82A}">
                    <a16:rowId xmlns:a16="http://schemas.microsoft.com/office/drawing/2014/main" val="1463316050"/>
                  </a:ext>
                </a:extLst>
              </a:tr>
              <a:tr h="427261">
                <a:tc>
                  <a:txBody>
                    <a:bodyPr/>
                    <a:lstStyle/>
                    <a:p>
                      <a:pPr algn="ctr" fontAlgn="b"/>
                      <a:r>
                        <a:rPr lang="en-IN" sz="1400" b="1" i="0" u="none" strike="noStrike">
                          <a:solidFill>
                            <a:srgbClr val="000000"/>
                          </a:solidFill>
                          <a:effectLst/>
                          <a:latin typeface="Bell MT" panose="02020503060305020303" pitchFamily="18" charset="0"/>
                        </a:rPr>
                        <a:t>KK Cooper</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116</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17</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a:t>
                      </a:r>
                    </a:p>
                  </a:txBody>
                  <a:tcPr marL="7620" marR="7620" marT="7620" marB="0" anchor="b"/>
                </a:tc>
                <a:extLst>
                  <a:ext uri="{0D108BD9-81ED-4DB2-BD59-A6C34878D82A}">
                    <a16:rowId xmlns:a16="http://schemas.microsoft.com/office/drawing/2014/main" val="285709317"/>
                  </a:ext>
                </a:extLst>
              </a:tr>
              <a:tr h="427261">
                <a:tc>
                  <a:txBody>
                    <a:bodyPr/>
                    <a:lstStyle/>
                    <a:p>
                      <a:pPr algn="ctr" fontAlgn="b"/>
                      <a:r>
                        <a:rPr lang="en-IN" sz="1400" b="1" i="0" u="none" strike="noStrike">
                          <a:solidFill>
                            <a:srgbClr val="000000"/>
                          </a:solidFill>
                          <a:effectLst/>
                          <a:latin typeface="Bell MT" panose="02020503060305020303" pitchFamily="18" charset="0"/>
                        </a:rPr>
                        <a:t>AC Gilchrist</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2069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239</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92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331</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6</a:t>
                      </a:r>
                    </a:p>
                  </a:txBody>
                  <a:tcPr marL="7620" marR="7620" marT="7620" marB="0" anchor="b"/>
                </a:tc>
                <a:extLst>
                  <a:ext uri="{0D108BD9-81ED-4DB2-BD59-A6C34878D82A}">
                    <a16:rowId xmlns:a16="http://schemas.microsoft.com/office/drawing/2014/main" val="3628760987"/>
                  </a:ext>
                </a:extLst>
              </a:tr>
              <a:tr h="500422">
                <a:tc>
                  <a:txBody>
                    <a:bodyPr/>
                    <a:lstStyle/>
                    <a:p>
                      <a:pPr algn="ctr" fontAlgn="b"/>
                      <a:r>
                        <a:rPr lang="en-IN" sz="1400" b="1" i="0" u="none" strike="noStrike">
                          <a:solidFill>
                            <a:srgbClr val="000000"/>
                          </a:solidFill>
                          <a:effectLst/>
                          <a:latin typeface="Bell MT" panose="02020503060305020303" pitchFamily="18" charset="0"/>
                        </a:rPr>
                        <a:t>MJ McClenaghan</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85</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5</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12</a:t>
                      </a:r>
                    </a:p>
                  </a:txBody>
                  <a:tcPr marL="7620" marR="7620" marT="7620" marB="0" anchor="b"/>
                </a:tc>
                <a:tc>
                  <a:txBody>
                    <a:bodyPr/>
                    <a:lstStyle/>
                    <a:p>
                      <a:pPr algn="ctr" fontAlgn="b"/>
                      <a:r>
                        <a:rPr lang="en-IN" sz="1400" b="1" i="0" u="none" strike="noStrike">
                          <a:solidFill>
                            <a:srgbClr val="000000"/>
                          </a:solidFill>
                          <a:effectLst/>
                          <a:latin typeface="Bell MT" panose="02020503060305020303" pitchFamily="18" charset="0"/>
                        </a:rPr>
                        <a:t>72%</a:t>
                      </a:r>
                    </a:p>
                  </a:txBody>
                  <a:tcPr marL="7620" marR="7620" marT="7620" marB="0" anchor="b"/>
                </a:tc>
                <a:tc>
                  <a:txBody>
                    <a:bodyPr/>
                    <a:lstStyle/>
                    <a:p>
                      <a:pPr algn="ctr" fontAlgn="b"/>
                      <a:r>
                        <a:rPr lang="en-IN" sz="1400" b="1" i="0" u="none" strike="noStrike" dirty="0">
                          <a:solidFill>
                            <a:srgbClr val="000000"/>
                          </a:solidFill>
                          <a:effectLst/>
                          <a:latin typeface="Bell MT" panose="02020503060305020303" pitchFamily="18" charset="0"/>
                        </a:rPr>
                        <a:t>5</a:t>
                      </a:r>
                    </a:p>
                  </a:txBody>
                  <a:tcPr marL="7620" marR="7620" marT="7620" marB="0" anchor="b"/>
                </a:tc>
                <a:extLst>
                  <a:ext uri="{0D108BD9-81ED-4DB2-BD59-A6C34878D82A}">
                    <a16:rowId xmlns:a16="http://schemas.microsoft.com/office/drawing/2014/main" val="3054333446"/>
                  </a:ext>
                </a:extLst>
              </a:tr>
            </a:tbl>
          </a:graphicData>
        </a:graphic>
      </p:graphicFrame>
    </p:spTree>
    <p:extLst>
      <p:ext uri="{BB962C8B-B14F-4D97-AF65-F5344CB8AC3E}">
        <p14:creationId xmlns:p14="http://schemas.microsoft.com/office/powerpoint/2010/main" val="142510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BDD3C8-98F2-C5DB-2E9E-AA3546C6FA80}"/>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pic>
        <p:nvPicPr>
          <p:cNvPr id="3" name="Picture 2">
            <a:extLst>
              <a:ext uri="{FF2B5EF4-FFF2-40B4-BE49-F238E27FC236}">
                <a16:creationId xmlns:a16="http://schemas.microsoft.com/office/drawing/2014/main" id="{11C752E0-2B31-68DD-71B6-303F515C9DEE}"/>
              </a:ext>
            </a:extLst>
          </p:cNvPr>
          <p:cNvPicPr>
            <a:picLocks noChangeAspect="1"/>
          </p:cNvPicPr>
          <p:nvPr/>
        </p:nvPicPr>
        <p:blipFill>
          <a:blip r:embed="rId2"/>
          <a:stretch>
            <a:fillRect/>
          </a:stretch>
        </p:blipFill>
        <p:spPr>
          <a:xfrm>
            <a:off x="0" y="5312700"/>
            <a:ext cx="5191850" cy="1476581"/>
          </a:xfrm>
          <a:prstGeom prst="rect">
            <a:avLst/>
          </a:prstGeom>
        </p:spPr>
      </p:pic>
      <p:pic>
        <p:nvPicPr>
          <p:cNvPr id="4" name="Picture 3">
            <a:extLst>
              <a:ext uri="{FF2B5EF4-FFF2-40B4-BE49-F238E27FC236}">
                <a16:creationId xmlns:a16="http://schemas.microsoft.com/office/drawing/2014/main" id="{01AC3CC8-B253-71CB-9D8B-1C9DF0A94DF2}"/>
              </a:ext>
            </a:extLst>
          </p:cNvPr>
          <p:cNvPicPr>
            <a:picLocks noChangeAspect="1"/>
          </p:cNvPicPr>
          <p:nvPr/>
        </p:nvPicPr>
        <p:blipFill>
          <a:blip r:embed="rId3">
            <a:duotone>
              <a:schemeClr val="accent5">
                <a:shade val="45000"/>
                <a:satMod val="135000"/>
              </a:schemeClr>
              <a:prstClr val="white"/>
            </a:duotone>
          </a:blip>
          <a:stretch>
            <a:fillRect/>
          </a:stretch>
        </p:blipFill>
        <p:spPr>
          <a:xfrm>
            <a:off x="11161059" y="5875434"/>
            <a:ext cx="982566" cy="982566"/>
          </a:xfrm>
          <a:prstGeom prst="rect">
            <a:avLst/>
          </a:prstGeom>
        </p:spPr>
      </p:pic>
      <p:graphicFrame>
        <p:nvGraphicFramePr>
          <p:cNvPr id="5" name="Chart 4">
            <a:extLst>
              <a:ext uri="{FF2B5EF4-FFF2-40B4-BE49-F238E27FC236}">
                <a16:creationId xmlns:a16="http://schemas.microsoft.com/office/drawing/2014/main" id="{49E7744B-8940-33CE-D9D8-109CD762CFAB}"/>
              </a:ext>
            </a:extLst>
          </p:cNvPr>
          <p:cNvGraphicFramePr>
            <a:graphicFrameLocks/>
          </p:cNvGraphicFramePr>
          <p:nvPr>
            <p:extLst>
              <p:ext uri="{D42A27DB-BD31-4B8C-83A1-F6EECF244321}">
                <p14:modId xmlns:p14="http://schemas.microsoft.com/office/powerpoint/2010/main" val="2567730548"/>
              </p:ext>
            </p:extLst>
          </p:nvPr>
        </p:nvGraphicFramePr>
        <p:xfrm>
          <a:off x="1224968" y="815787"/>
          <a:ext cx="9421905" cy="486783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21913876"/>
      </p:ext>
    </p:extLst>
  </p:cSld>
  <p:clrMapOvr>
    <a:masterClrMapping/>
  </p:clrMapOvr>
</p:sld>
</file>

<file path=ppt/theme/theme1.xml><?xml version="1.0" encoding="utf-8"?>
<a:theme xmlns:a="http://schemas.openxmlformats.org/drawingml/2006/main" name="Office Them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97677_Rose suite presentation_AAS_v4" id="{97C8BA14-D802-4795-89C7-EAA620DD846B}" vid="{D162D178-FB75-4B8B-B67A-CA51C6DCA1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D9C8E3-B635-4963-8B68-3FC691872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72F8CF-3688-4B14-A13A-EB7FF46D2F4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94996C2-A795-46F9-93BE-0C463FDCD1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Rose suite presentation</Template>
  <TotalTime>2205</TotalTime>
  <Words>1287</Words>
  <Application>Microsoft Office PowerPoint</Application>
  <PresentationFormat>Widescreen</PresentationFormat>
  <Paragraphs>438</Paragraphs>
  <Slides>28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Bell MT</vt:lpstr>
      <vt:lpstr>Calibri</vt:lpstr>
      <vt:lpstr>Corbel</vt:lpstr>
      <vt:lpstr>Office Theme</vt:lpstr>
      <vt:lpstr>IPL AUCTION  Project</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Questions </vt:lpstr>
      <vt:lpstr>Additional Questions </vt:lpstr>
      <vt:lpstr>PowerPoint Presentation</vt:lpstr>
      <vt:lpstr>Additional Questions </vt:lpstr>
      <vt:lpstr>PowerPoint Presentation</vt:lpstr>
      <vt:lpstr>Additional Questions </vt:lpstr>
      <vt:lpstr>PowerPoint Presentation</vt:lpstr>
      <vt:lpstr>Additional Questions </vt:lpstr>
      <vt:lpstr>PowerPoint Presentation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AUCTION  Project</dc:title>
  <dc:creator>Mansi Garg</dc:creator>
  <cp:lastModifiedBy>Mansi Garg</cp:lastModifiedBy>
  <cp:revision>36</cp:revision>
  <dcterms:created xsi:type="dcterms:W3CDTF">2024-04-27T07:56:47Z</dcterms:created>
  <dcterms:modified xsi:type="dcterms:W3CDTF">2024-04-30T07:32:29Z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